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71"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818" autoAdjust="0"/>
  </p:normalViewPr>
  <p:slideViewPr>
    <p:cSldViewPr snapToGrid="0" showGuides="1">
      <p:cViewPr varScale="1">
        <p:scale>
          <a:sx n="93" d="100"/>
          <a:sy n="93" d="100"/>
        </p:scale>
        <p:origin x="2056"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6" name="PlaceHolder 1"/>
          <p:cNvSpPr>
            <a:spLocks noGrp="1" noRot="1" noChangeAspect="1"/>
          </p:cNvSpPr>
          <p:nvPr>
            <p:ph type="sldImg"/>
          </p:nvPr>
        </p:nvSpPr>
        <p:spPr>
          <a:xfrm>
            <a:off x="533520" y="764280"/>
            <a:ext cx="6704640" cy="3771360"/>
          </a:xfrm>
          <a:prstGeom prst="rect">
            <a:avLst/>
          </a:prstGeom>
        </p:spPr>
        <p:txBody>
          <a:bodyPr lIns="0" tIns="0" rIns="0" bIns="0" anchor="ctr"/>
          <a:lstStyle/>
          <a:p>
            <a:r>
              <a:rPr lang="en-US" sz="1800" b="0" strike="noStrike" spc="-1">
                <a:solidFill>
                  <a:srgbClr val="000000"/>
                </a:solidFill>
                <a:latin typeface="Franklin Gothic Book"/>
              </a:rPr>
              <a:t>Click to move the slide</a:t>
            </a:r>
          </a:p>
        </p:txBody>
      </p:sp>
      <p:sp>
        <p:nvSpPr>
          <p:cNvPr id="87" name="PlaceHolder 2"/>
          <p:cNvSpPr>
            <a:spLocks noGrp="1"/>
          </p:cNvSpPr>
          <p:nvPr>
            <p:ph type="body"/>
          </p:nvPr>
        </p:nvSpPr>
        <p:spPr>
          <a:xfrm>
            <a:off x="777240" y="4777560"/>
            <a:ext cx="6217560" cy="4525920"/>
          </a:xfrm>
          <a:prstGeom prst="rect">
            <a:avLst/>
          </a:prstGeom>
        </p:spPr>
        <p:txBody>
          <a:bodyPr lIns="0" tIns="0" rIns="0" bIns="0"/>
          <a:lstStyle/>
          <a:p>
            <a:r>
              <a:rPr lang="en-US" sz="2000" b="0" strike="noStrike" spc="-1">
                <a:latin typeface="Arial"/>
              </a:rPr>
              <a:t>Click to edit the notes format</a:t>
            </a:r>
          </a:p>
        </p:txBody>
      </p:sp>
      <p:sp>
        <p:nvSpPr>
          <p:cNvPr id="88" name="PlaceHolder 3"/>
          <p:cNvSpPr>
            <a:spLocks noGrp="1"/>
          </p:cNvSpPr>
          <p:nvPr>
            <p:ph type="hdr"/>
          </p:nvPr>
        </p:nvSpPr>
        <p:spPr>
          <a:xfrm>
            <a:off x="0" y="0"/>
            <a:ext cx="3372840" cy="502560"/>
          </a:xfrm>
          <a:prstGeom prst="rect">
            <a:avLst/>
          </a:prstGeom>
        </p:spPr>
        <p:txBody>
          <a:bodyPr lIns="0" tIns="0" rIns="0" bIns="0"/>
          <a:lstStyle/>
          <a:p>
            <a:r>
              <a:rPr lang="en-US" sz="1400" b="0" strike="noStrike" spc="-1">
                <a:latin typeface="Times New Roman"/>
              </a:rPr>
              <a:t>&lt;header&gt;</a:t>
            </a:r>
          </a:p>
        </p:txBody>
      </p:sp>
      <p:sp>
        <p:nvSpPr>
          <p:cNvPr id="89" name="PlaceHolder 4"/>
          <p:cNvSpPr>
            <a:spLocks noGrp="1"/>
          </p:cNvSpPr>
          <p:nvPr>
            <p:ph type="dt"/>
          </p:nvPr>
        </p:nvSpPr>
        <p:spPr>
          <a:xfrm>
            <a:off x="4399200" y="0"/>
            <a:ext cx="3372840" cy="502560"/>
          </a:xfrm>
          <a:prstGeom prst="rect">
            <a:avLst/>
          </a:prstGeom>
        </p:spPr>
        <p:txBody>
          <a:bodyPr lIns="0" tIns="0" rIns="0" bIns="0"/>
          <a:lstStyle/>
          <a:p>
            <a:pPr algn="r"/>
            <a:r>
              <a:rPr lang="en-US" sz="1400" b="0" strike="noStrike" spc="-1">
                <a:latin typeface="Times New Roman"/>
              </a:rPr>
              <a:t>&lt;date/time&gt;</a:t>
            </a:r>
          </a:p>
        </p:txBody>
      </p:sp>
      <p:sp>
        <p:nvSpPr>
          <p:cNvPr id="90" name="PlaceHolder 5"/>
          <p:cNvSpPr>
            <a:spLocks noGrp="1"/>
          </p:cNvSpPr>
          <p:nvPr>
            <p:ph type="ftr"/>
          </p:nvPr>
        </p:nvSpPr>
        <p:spPr>
          <a:xfrm>
            <a:off x="0" y="9555480"/>
            <a:ext cx="3372840" cy="502560"/>
          </a:xfrm>
          <a:prstGeom prst="rect">
            <a:avLst/>
          </a:prstGeom>
        </p:spPr>
        <p:txBody>
          <a:bodyPr lIns="0" tIns="0" rIns="0" bIns="0" anchor="b"/>
          <a:lstStyle/>
          <a:p>
            <a:r>
              <a:rPr lang="en-US" sz="1400" b="0" strike="noStrike" spc="-1">
                <a:latin typeface="Times New Roman"/>
              </a:rPr>
              <a:t>&lt;footer&gt;</a:t>
            </a:r>
          </a:p>
        </p:txBody>
      </p:sp>
      <p:sp>
        <p:nvSpPr>
          <p:cNvPr id="91" name="PlaceHolder 6"/>
          <p:cNvSpPr>
            <a:spLocks noGrp="1"/>
          </p:cNvSpPr>
          <p:nvPr>
            <p:ph type="sldNum"/>
          </p:nvPr>
        </p:nvSpPr>
        <p:spPr>
          <a:xfrm>
            <a:off x="4399200" y="9555480"/>
            <a:ext cx="3372840" cy="502560"/>
          </a:xfrm>
          <a:prstGeom prst="rect">
            <a:avLst/>
          </a:prstGeom>
        </p:spPr>
        <p:txBody>
          <a:bodyPr lIns="0" tIns="0" rIns="0" bIns="0" anchor="b"/>
          <a:lstStyle/>
          <a:p>
            <a:pPr algn="r"/>
            <a:fld id="{5D64FDB6-49CD-46F0-B061-15C16BC2E828}"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 name="PlaceHolder 1"/>
          <p:cNvSpPr>
            <a:spLocks noGrp="1" noRot="1" noChangeAspect="1"/>
          </p:cNvSpPr>
          <p:nvPr>
            <p:ph type="sldImg"/>
          </p:nvPr>
        </p:nvSpPr>
        <p:spPr>
          <a:xfrm>
            <a:off x="1371600" y="1143000"/>
            <a:ext cx="4114800" cy="3086100"/>
          </a:xfrm>
          <a:prstGeom prst="rect">
            <a:avLst/>
          </a:prstGeom>
        </p:spPr>
      </p:sp>
      <p:sp>
        <p:nvSpPr>
          <p:cNvPr id="419"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endParaRPr lang="en-US" sz="2000" b="0" strike="noStrike" spc="-1" dirty="0">
              <a:latin typeface="Arial"/>
            </a:endParaRPr>
          </a:p>
        </p:txBody>
      </p:sp>
      <p:sp>
        <p:nvSpPr>
          <p:cNvPr id="420" name="PlaceHolder 3"/>
          <p:cNvSpPr>
            <a:spLocks noGrp="1"/>
          </p:cNvSpPr>
          <p:nvPr>
            <p:ph type="body"/>
          </p:nvPr>
        </p:nvSpPr>
        <p:spPr>
          <a:xfrm>
            <a:off x="685800" y="4400640"/>
            <a:ext cx="5486040" cy="3600000"/>
          </a:xfrm>
          <a:prstGeom prst="rect">
            <a:avLst/>
          </a:prstGeom>
        </p:spPr>
        <p:txBody>
          <a:bodyPr/>
          <a:lstStyle/>
          <a:p>
            <a:pPr marL="216000" indent="-216000">
              <a:lnSpc>
                <a:spcPct val="100000"/>
              </a:lnSpc>
            </a:pPr>
            <a:r>
              <a:rPr lang="en-US" sz="2000" b="1" strike="noStrike" spc="-1">
                <a:latin typeface="Arial"/>
              </a:rPr>
              <a:t>ANSWER: C. </a:t>
            </a:r>
            <a:r>
              <a:rPr lang="en-US" sz="2000" b="0" strike="noStrike" spc="-1">
                <a:latin typeface="Arial"/>
              </a:rPr>
              <a:t>An effective absorption process removes a species from the vapor phase into the liquid phase.  Low temperatures and high pressures favors this thermodynamic equilibrium. </a:t>
            </a:r>
            <a:r>
              <a:rPr lang="en-US" sz="2000" b="1" strike="noStrike" spc="-1">
                <a:latin typeface="Arial"/>
              </a:rPr>
              <a:t>  </a:t>
            </a:r>
            <a:r>
              <a:rPr lang="en-US" sz="2000" b="0" strike="noStrike" spc="-1">
                <a:latin typeface="Cambria Math"/>
              </a:rPr>
              <a:t>𝐾=</a:t>
            </a:r>
            <a:r>
              <a:rPr lang="en-US" sz="2000" b="0" strike="noStrike" spc="-1">
                <a:latin typeface="Cambria Math"/>
                <a:ea typeface="Cambria Math"/>
              </a:rPr>
              <a:t>(𝛾𝑃^𝑠𝑎𝑡)/𝑃,  𝐴=𝐿/𝐾𝑉</a:t>
            </a:r>
            <a:endParaRPr lang="en-US" sz="2000" b="0" strike="noStrike" spc="-1">
              <a:latin typeface="Arial"/>
            </a:endParaRPr>
          </a:p>
          <a:p>
            <a:pPr marL="216000" indent="-216000">
              <a:lnSpc>
                <a:spcPct val="100000"/>
              </a:lnSpc>
            </a:pPr>
            <a:r>
              <a:rPr lang="en-US" sz="2000" b="0" strike="noStrike" spc="-1">
                <a:latin typeface="Cambria Math"/>
                <a:ea typeface="Cambria Math"/>
              </a:rPr>
              <a:t>P increases, K decreases, A increases</a:t>
            </a:r>
            <a:endParaRPr lang="en-US" sz="2000" b="0" strike="noStrike" spc="-1">
              <a:latin typeface="Arial"/>
            </a:endParaRPr>
          </a:p>
          <a:p>
            <a:pPr marL="216000" indent="-216000">
              <a:lnSpc>
                <a:spcPct val="100000"/>
              </a:lnSpc>
            </a:pPr>
            <a:r>
              <a:rPr lang="en-US" sz="2000" b="0" strike="noStrike" spc="-1">
                <a:latin typeface="Cambria Math"/>
                <a:ea typeface="Cambria Math"/>
              </a:rPr>
              <a:t>T decreases, 𝑃^𝑠𝑎𝑡 decreases, K decreases, A increases</a:t>
            </a:r>
            <a:endParaRPr lang="en-US" sz="2000" b="0" strike="noStrike" spc="-1">
              <a:latin typeface="Arial"/>
            </a:endParaRPr>
          </a:p>
        </p:txBody>
      </p:sp>
      <p:sp>
        <p:nvSpPr>
          <p:cNvPr id="421" name="TextShape 4"/>
          <p:cNvSpPr txBox="1"/>
          <p:nvPr/>
        </p:nvSpPr>
        <p:spPr>
          <a:xfrm>
            <a:off x="3884760" y="8685360"/>
            <a:ext cx="2971440" cy="458280"/>
          </a:xfrm>
          <a:prstGeom prst="rect">
            <a:avLst/>
          </a:prstGeom>
          <a:noFill/>
          <a:ln>
            <a:noFill/>
          </a:ln>
        </p:spPr>
        <p:txBody>
          <a:bodyPr anchor="b"/>
          <a:lstStyle/>
          <a:p>
            <a:pPr algn="r">
              <a:lnSpc>
                <a:spcPct val="100000"/>
              </a:lnSpc>
            </a:pPr>
            <a:fld id="{5BD279EA-81ED-45F1-9AD2-B98FA78DEE07}" type="slidenum">
              <a:rPr lang="en-US" sz="1200" b="0" strike="noStrike" spc="-1">
                <a:solidFill>
                  <a:srgbClr val="000000"/>
                </a:solidFill>
                <a:latin typeface="+mn-lt"/>
                <a:ea typeface="+mn-ea"/>
              </a:rPr>
              <a:t>1</a:t>
            </a:fld>
            <a:endParaRPr lang="en-US" sz="1200" b="0" strike="noStrike" spc="-1">
              <a:latin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 name="PlaceHolder 1"/>
          <p:cNvSpPr>
            <a:spLocks noGrp="1" noRot="1" noChangeAspect="1"/>
          </p:cNvSpPr>
          <p:nvPr>
            <p:ph type="sldImg"/>
          </p:nvPr>
        </p:nvSpPr>
        <p:spPr>
          <a:xfrm>
            <a:off x="1371600" y="1143000"/>
            <a:ext cx="4114800" cy="3086100"/>
          </a:xfrm>
          <a:prstGeom prst="rect">
            <a:avLst/>
          </a:prstGeom>
        </p:spPr>
      </p:sp>
      <p:sp>
        <p:nvSpPr>
          <p:cNvPr id="447"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endParaRPr lang="en-US" sz="2000" b="0" strike="noStrike" spc="-1" dirty="0">
              <a:latin typeface="Arial"/>
            </a:endParaRPr>
          </a:p>
        </p:txBody>
      </p:sp>
      <p:sp>
        <p:nvSpPr>
          <p:cNvPr id="448" name="TextShape 3"/>
          <p:cNvSpPr txBox="1"/>
          <p:nvPr/>
        </p:nvSpPr>
        <p:spPr>
          <a:xfrm>
            <a:off x="3884760" y="8685360"/>
            <a:ext cx="2971440" cy="458280"/>
          </a:xfrm>
          <a:prstGeom prst="rect">
            <a:avLst/>
          </a:prstGeom>
          <a:noFill/>
          <a:ln>
            <a:noFill/>
          </a:ln>
        </p:spPr>
        <p:txBody>
          <a:bodyPr anchor="b"/>
          <a:lstStyle/>
          <a:p>
            <a:pPr algn="r">
              <a:lnSpc>
                <a:spcPct val="100000"/>
              </a:lnSpc>
            </a:pPr>
            <a:fld id="{302897D5-D79E-472F-B0BF-E269FE3FA865}" type="slidenum">
              <a:rPr lang="en-US" sz="1200" b="0" strike="noStrike" spc="-1">
                <a:solidFill>
                  <a:srgbClr val="000000"/>
                </a:solidFill>
                <a:latin typeface="+mn-lt"/>
                <a:ea typeface="+mn-ea"/>
              </a:rPr>
              <a:t>10</a:t>
            </a:fld>
            <a:endParaRPr lang="en-US" sz="1200" b="0" strike="noStrike" spc="-1">
              <a:latin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 name="PlaceHolder 1"/>
          <p:cNvSpPr>
            <a:spLocks noGrp="1" noRot="1" noChangeAspect="1"/>
          </p:cNvSpPr>
          <p:nvPr>
            <p:ph type="sldImg"/>
          </p:nvPr>
        </p:nvSpPr>
        <p:spPr>
          <a:xfrm>
            <a:off x="1371600" y="1143000"/>
            <a:ext cx="4114800" cy="3086100"/>
          </a:xfrm>
          <a:prstGeom prst="rect">
            <a:avLst/>
          </a:prstGeom>
        </p:spPr>
      </p:sp>
      <p:sp>
        <p:nvSpPr>
          <p:cNvPr id="447"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endParaRPr lang="en-US" sz="2000" b="0" strike="noStrike" spc="-1" dirty="0">
              <a:latin typeface="Arial"/>
            </a:endParaRPr>
          </a:p>
        </p:txBody>
      </p:sp>
      <p:sp>
        <p:nvSpPr>
          <p:cNvPr id="448" name="TextShape 3"/>
          <p:cNvSpPr txBox="1"/>
          <p:nvPr/>
        </p:nvSpPr>
        <p:spPr>
          <a:xfrm>
            <a:off x="3884760" y="8685360"/>
            <a:ext cx="2971440" cy="458280"/>
          </a:xfrm>
          <a:prstGeom prst="rect">
            <a:avLst/>
          </a:prstGeom>
          <a:noFill/>
          <a:ln>
            <a:noFill/>
          </a:ln>
        </p:spPr>
        <p:txBody>
          <a:bodyPr anchor="b"/>
          <a:lstStyle/>
          <a:p>
            <a:pPr algn="r">
              <a:lnSpc>
                <a:spcPct val="100000"/>
              </a:lnSpc>
            </a:pPr>
            <a:fld id="{302897D5-D79E-472F-B0BF-E269FE3FA865}" type="slidenum">
              <a:rPr lang="en-US" sz="1200" b="0" strike="noStrike" spc="-1">
                <a:solidFill>
                  <a:srgbClr val="000000"/>
                </a:solidFill>
                <a:latin typeface="+mn-lt"/>
                <a:ea typeface="+mn-ea"/>
              </a:rPr>
              <a:t>11</a:t>
            </a:fld>
            <a:endParaRPr lang="en-US" sz="1200" b="0" strike="noStrike" spc="-1">
              <a:latin typeface="Times New Roman"/>
            </a:endParaRPr>
          </a:p>
        </p:txBody>
      </p:sp>
    </p:spTree>
    <p:extLst>
      <p:ext uri="{BB962C8B-B14F-4D97-AF65-F5344CB8AC3E}">
        <p14:creationId xmlns:p14="http://schemas.microsoft.com/office/powerpoint/2010/main" val="835041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 name="PlaceHolder 1"/>
          <p:cNvSpPr>
            <a:spLocks noGrp="1" noRot="1" noChangeAspect="1"/>
          </p:cNvSpPr>
          <p:nvPr>
            <p:ph type="sldImg"/>
          </p:nvPr>
        </p:nvSpPr>
        <p:spPr>
          <a:xfrm>
            <a:off x="1371600" y="1143000"/>
            <a:ext cx="4114800" cy="3086100"/>
          </a:xfrm>
          <a:prstGeom prst="rect">
            <a:avLst/>
          </a:prstGeom>
        </p:spPr>
      </p:sp>
      <p:sp>
        <p:nvSpPr>
          <p:cNvPr id="453"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endParaRPr lang="en-US" sz="2000" b="0" strike="noStrike" spc="-1" dirty="0">
              <a:latin typeface="Arial"/>
            </a:endParaRPr>
          </a:p>
        </p:txBody>
      </p:sp>
      <p:sp>
        <p:nvSpPr>
          <p:cNvPr id="454" name="TextShape 3"/>
          <p:cNvSpPr txBox="1"/>
          <p:nvPr/>
        </p:nvSpPr>
        <p:spPr>
          <a:xfrm>
            <a:off x="3884760" y="8685360"/>
            <a:ext cx="2971440" cy="458280"/>
          </a:xfrm>
          <a:prstGeom prst="rect">
            <a:avLst/>
          </a:prstGeom>
          <a:noFill/>
          <a:ln>
            <a:noFill/>
          </a:ln>
        </p:spPr>
        <p:txBody>
          <a:bodyPr anchor="b"/>
          <a:lstStyle/>
          <a:p>
            <a:pPr algn="r">
              <a:lnSpc>
                <a:spcPct val="100000"/>
              </a:lnSpc>
            </a:pPr>
            <a:fld id="{8E590AD4-9AD4-4928-A9AC-070790F27A0B}" type="slidenum">
              <a:rPr lang="en-US" sz="1200" b="0" strike="noStrike" spc="-1">
                <a:solidFill>
                  <a:srgbClr val="000000"/>
                </a:solidFill>
                <a:latin typeface="+mn-lt"/>
                <a:ea typeface="+mn-ea"/>
              </a:rPr>
              <a:t>12</a:t>
            </a:fld>
            <a:endParaRPr lang="en-US" sz="1200" b="0" strike="noStrike" spc="-1">
              <a:latin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 name="PlaceHolder 1"/>
          <p:cNvSpPr>
            <a:spLocks noGrp="1" noRot="1" noChangeAspect="1"/>
          </p:cNvSpPr>
          <p:nvPr>
            <p:ph type="sldImg"/>
          </p:nvPr>
        </p:nvSpPr>
        <p:spPr>
          <a:xfrm>
            <a:off x="1371600" y="1143000"/>
            <a:ext cx="4114800" cy="3086100"/>
          </a:xfrm>
          <a:prstGeom prst="rect">
            <a:avLst/>
          </a:prstGeom>
        </p:spPr>
      </p:sp>
      <p:sp>
        <p:nvSpPr>
          <p:cNvPr id="456"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endParaRPr lang="en-US" sz="2000" b="0" strike="noStrike" spc="-1" dirty="0">
              <a:latin typeface="Arial"/>
            </a:endParaRPr>
          </a:p>
        </p:txBody>
      </p:sp>
      <p:sp>
        <p:nvSpPr>
          <p:cNvPr id="457" name="TextShape 3"/>
          <p:cNvSpPr txBox="1"/>
          <p:nvPr/>
        </p:nvSpPr>
        <p:spPr>
          <a:xfrm>
            <a:off x="3884760" y="8685360"/>
            <a:ext cx="2971440" cy="458280"/>
          </a:xfrm>
          <a:prstGeom prst="rect">
            <a:avLst/>
          </a:prstGeom>
          <a:noFill/>
          <a:ln>
            <a:noFill/>
          </a:ln>
        </p:spPr>
        <p:txBody>
          <a:bodyPr anchor="b"/>
          <a:lstStyle/>
          <a:p>
            <a:pPr algn="r">
              <a:lnSpc>
                <a:spcPct val="100000"/>
              </a:lnSpc>
            </a:pPr>
            <a:fld id="{8AF5516C-36A1-4589-B12A-B964673058C6}" type="slidenum">
              <a:rPr lang="en-US" sz="1200" b="0" strike="noStrike" spc="-1">
                <a:solidFill>
                  <a:srgbClr val="000000"/>
                </a:solidFill>
                <a:latin typeface="+mn-lt"/>
                <a:ea typeface="+mn-ea"/>
              </a:rPr>
              <a:t>13</a:t>
            </a:fld>
            <a:endParaRPr lang="en-US" sz="1200" b="0" strike="noStrike" spc="-1">
              <a:latin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 name="PlaceHolder 1"/>
          <p:cNvSpPr>
            <a:spLocks noGrp="1" noRot="1" noChangeAspect="1"/>
          </p:cNvSpPr>
          <p:nvPr>
            <p:ph type="sldImg"/>
          </p:nvPr>
        </p:nvSpPr>
        <p:spPr>
          <a:xfrm>
            <a:off x="1371600" y="1143000"/>
            <a:ext cx="4114800" cy="3086100"/>
          </a:xfrm>
          <a:prstGeom prst="rect">
            <a:avLst/>
          </a:prstGeom>
        </p:spPr>
      </p:sp>
      <p:sp>
        <p:nvSpPr>
          <p:cNvPr id="459"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endParaRPr lang="en-US" sz="2000" b="0" strike="noStrike" spc="-1" dirty="0">
              <a:latin typeface="Arial"/>
            </a:endParaRPr>
          </a:p>
        </p:txBody>
      </p:sp>
      <p:sp>
        <p:nvSpPr>
          <p:cNvPr id="460" name="TextShape 3"/>
          <p:cNvSpPr txBox="1"/>
          <p:nvPr/>
        </p:nvSpPr>
        <p:spPr>
          <a:xfrm>
            <a:off x="3884760" y="8685360"/>
            <a:ext cx="2971440" cy="458280"/>
          </a:xfrm>
          <a:prstGeom prst="rect">
            <a:avLst/>
          </a:prstGeom>
          <a:noFill/>
          <a:ln>
            <a:noFill/>
          </a:ln>
        </p:spPr>
        <p:txBody>
          <a:bodyPr anchor="b"/>
          <a:lstStyle/>
          <a:p>
            <a:pPr algn="r">
              <a:lnSpc>
                <a:spcPct val="100000"/>
              </a:lnSpc>
            </a:pPr>
            <a:fld id="{EDEA8D2A-F639-4148-8C1D-3320EED5293A}" type="slidenum">
              <a:rPr lang="en-US" sz="1200" b="0" strike="noStrike" spc="-1">
                <a:solidFill>
                  <a:srgbClr val="000000"/>
                </a:solidFill>
                <a:latin typeface="+mn-lt"/>
                <a:ea typeface="+mn-ea"/>
              </a:rPr>
              <a:t>14</a:t>
            </a:fld>
            <a:endParaRPr lang="en-US" sz="12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 name="PlaceHolder 1"/>
          <p:cNvSpPr>
            <a:spLocks noGrp="1" noRot="1" noChangeAspect="1"/>
          </p:cNvSpPr>
          <p:nvPr>
            <p:ph type="sldImg"/>
          </p:nvPr>
        </p:nvSpPr>
        <p:spPr>
          <a:xfrm>
            <a:off x="1371600" y="1143000"/>
            <a:ext cx="4114800" cy="3086100"/>
          </a:xfrm>
          <a:prstGeom prst="rect">
            <a:avLst/>
          </a:prstGeom>
        </p:spPr>
      </p:sp>
      <p:sp>
        <p:nvSpPr>
          <p:cNvPr id="423"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endParaRPr lang="en-US" sz="2000" b="0" strike="noStrike" spc="-1" dirty="0">
              <a:latin typeface="Arial"/>
            </a:endParaRPr>
          </a:p>
        </p:txBody>
      </p:sp>
      <p:sp>
        <p:nvSpPr>
          <p:cNvPr id="424" name="TextShape 3"/>
          <p:cNvSpPr txBox="1"/>
          <p:nvPr/>
        </p:nvSpPr>
        <p:spPr>
          <a:xfrm>
            <a:off x="3884760" y="8685360"/>
            <a:ext cx="2971440" cy="458280"/>
          </a:xfrm>
          <a:prstGeom prst="rect">
            <a:avLst/>
          </a:prstGeom>
          <a:noFill/>
          <a:ln>
            <a:noFill/>
          </a:ln>
        </p:spPr>
        <p:txBody>
          <a:bodyPr anchor="b"/>
          <a:lstStyle/>
          <a:p>
            <a:pPr algn="r">
              <a:lnSpc>
                <a:spcPct val="100000"/>
              </a:lnSpc>
            </a:pPr>
            <a:fld id="{C0E8C4E8-49B4-44DC-8C31-4AD19C82AD3C}" type="slidenum">
              <a:rPr lang="en-US" sz="1200" b="0" strike="noStrike" spc="-1">
                <a:solidFill>
                  <a:srgbClr val="000000"/>
                </a:solidFill>
                <a:latin typeface="+mn-lt"/>
                <a:ea typeface="+mn-ea"/>
              </a:rPr>
              <a:t>2</a:t>
            </a:fld>
            <a:endParaRPr lang="en-US" sz="1200" b="0" strike="noStrike" spc="-1">
              <a:latin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 name="PlaceHolder 1"/>
          <p:cNvSpPr>
            <a:spLocks noGrp="1" noRot="1" noChangeAspect="1"/>
          </p:cNvSpPr>
          <p:nvPr>
            <p:ph type="sldImg"/>
          </p:nvPr>
        </p:nvSpPr>
        <p:spPr>
          <a:xfrm>
            <a:off x="1371600" y="1143000"/>
            <a:ext cx="4114800" cy="3086100"/>
          </a:xfrm>
          <a:prstGeom prst="rect">
            <a:avLst/>
          </a:prstGeom>
        </p:spPr>
      </p:sp>
      <p:sp>
        <p:nvSpPr>
          <p:cNvPr id="426"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endParaRPr lang="en-US" sz="2000" b="0" strike="noStrike" spc="-1" dirty="0">
              <a:latin typeface="Arial"/>
            </a:endParaRPr>
          </a:p>
        </p:txBody>
      </p:sp>
      <p:sp>
        <p:nvSpPr>
          <p:cNvPr id="427" name="TextShape 3"/>
          <p:cNvSpPr txBox="1"/>
          <p:nvPr/>
        </p:nvSpPr>
        <p:spPr>
          <a:xfrm>
            <a:off x="3884760" y="8685360"/>
            <a:ext cx="2971440" cy="458280"/>
          </a:xfrm>
          <a:prstGeom prst="rect">
            <a:avLst/>
          </a:prstGeom>
          <a:noFill/>
          <a:ln>
            <a:noFill/>
          </a:ln>
        </p:spPr>
        <p:txBody>
          <a:bodyPr anchor="b"/>
          <a:lstStyle/>
          <a:p>
            <a:pPr algn="r">
              <a:lnSpc>
                <a:spcPct val="100000"/>
              </a:lnSpc>
            </a:pPr>
            <a:fld id="{7E725E46-5CBA-4DD6-B405-E7A4EAF0B0A4}" type="slidenum">
              <a:rPr lang="en-US" sz="1200" b="0" strike="noStrike" spc="-1">
                <a:solidFill>
                  <a:srgbClr val="000000"/>
                </a:solidFill>
                <a:latin typeface="+mn-lt"/>
                <a:ea typeface="+mn-ea"/>
              </a:rPr>
              <a:t>3</a:t>
            </a:fld>
            <a:endParaRPr lang="en-US" sz="1200" b="0" strike="noStrike" spc="-1">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 name="PlaceHolder 1"/>
          <p:cNvSpPr>
            <a:spLocks noGrp="1" noRot="1" noChangeAspect="1"/>
          </p:cNvSpPr>
          <p:nvPr>
            <p:ph type="sldImg"/>
          </p:nvPr>
        </p:nvSpPr>
        <p:spPr>
          <a:xfrm>
            <a:off x="1371600" y="1143000"/>
            <a:ext cx="4114800" cy="3086100"/>
          </a:xfrm>
          <a:prstGeom prst="rect">
            <a:avLst/>
          </a:prstGeom>
        </p:spPr>
      </p:sp>
      <p:sp>
        <p:nvSpPr>
          <p:cNvPr id="429"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endParaRPr lang="en-US" sz="2000" b="0" strike="noStrike" spc="-1" dirty="0">
              <a:latin typeface="Arial"/>
            </a:endParaRPr>
          </a:p>
        </p:txBody>
      </p:sp>
      <p:sp>
        <p:nvSpPr>
          <p:cNvPr id="430" name="TextShape 3"/>
          <p:cNvSpPr txBox="1"/>
          <p:nvPr/>
        </p:nvSpPr>
        <p:spPr>
          <a:xfrm>
            <a:off x="3884760" y="8685360"/>
            <a:ext cx="2971440" cy="458280"/>
          </a:xfrm>
          <a:prstGeom prst="rect">
            <a:avLst/>
          </a:prstGeom>
          <a:noFill/>
          <a:ln>
            <a:noFill/>
          </a:ln>
        </p:spPr>
        <p:txBody>
          <a:bodyPr anchor="b"/>
          <a:lstStyle/>
          <a:p>
            <a:pPr algn="r">
              <a:lnSpc>
                <a:spcPct val="100000"/>
              </a:lnSpc>
            </a:pPr>
            <a:fld id="{33EF4738-E423-45AD-89DA-8A126167B037}" type="slidenum">
              <a:rPr lang="en-US" sz="1200" b="0" strike="noStrike" spc="-1">
                <a:solidFill>
                  <a:srgbClr val="000000"/>
                </a:solidFill>
                <a:latin typeface="+mn-lt"/>
                <a:ea typeface="+mn-ea"/>
              </a:rPr>
              <a:t>4</a:t>
            </a:fld>
            <a:endParaRPr lang="en-US" sz="1200" b="0" strike="noStrike" spc="-1">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PlaceHolder 1"/>
          <p:cNvSpPr>
            <a:spLocks noGrp="1" noRot="1" noChangeAspect="1"/>
          </p:cNvSpPr>
          <p:nvPr>
            <p:ph type="sldImg"/>
          </p:nvPr>
        </p:nvSpPr>
        <p:spPr>
          <a:xfrm>
            <a:off x="1371600" y="1143000"/>
            <a:ext cx="4114800" cy="3086100"/>
          </a:xfrm>
          <a:prstGeom prst="rect">
            <a:avLst/>
          </a:prstGeom>
        </p:spPr>
      </p:sp>
      <p:sp>
        <p:nvSpPr>
          <p:cNvPr id="432"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endParaRPr lang="en-US" sz="2000" b="0" strike="noStrike" spc="-1" dirty="0">
              <a:latin typeface="Arial"/>
            </a:endParaRPr>
          </a:p>
        </p:txBody>
      </p:sp>
      <p:sp>
        <p:nvSpPr>
          <p:cNvPr id="433" name="TextShape 3"/>
          <p:cNvSpPr txBox="1"/>
          <p:nvPr/>
        </p:nvSpPr>
        <p:spPr>
          <a:xfrm>
            <a:off x="3884760" y="8685360"/>
            <a:ext cx="2971440" cy="458280"/>
          </a:xfrm>
          <a:prstGeom prst="rect">
            <a:avLst/>
          </a:prstGeom>
          <a:noFill/>
          <a:ln>
            <a:noFill/>
          </a:ln>
        </p:spPr>
        <p:txBody>
          <a:bodyPr anchor="b"/>
          <a:lstStyle/>
          <a:p>
            <a:pPr algn="r">
              <a:lnSpc>
                <a:spcPct val="100000"/>
              </a:lnSpc>
            </a:pPr>
            <a:fld id="{35CC4963-472C-4E61-A4F3-A49D7E8A90A7}" type="slidenum">
              <a:rPr lang="en-US" sz="1200" b="0" strike="noStrike" spc="-1">
                <a:solidFill>
                  <a:srgbClr val="000000"/>
                </a:solidFill>
                <a:latin typeface="+mn-lt"/>
                <a:ea typeface="+mn-ea"/>
              </a:rPr>
              <a:t>5</a:t>
            </a:fld>
            <a:endParaRPr lang="en-US" sz="1200" b="0" strike="noStrike" spc="-1">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 name="PlaceHolder 1"/>
          <p:cNvSpPr>
            <a:spLocks noGrp="1" noRot="1" noChangeAspect="1"/>
          </p:cNvSpPr>
          <p:nvPr>
            <p:ph type="sldImg"/>
          </p:nvPr>
        </p:nvSpPr>
        <p:spPr>
          <a:xfrm>
            <a:off x="1371600" y="1143000"/>
            <a:ext cx="4114800" cy="3086100"/>
          </a:xfrm>
          <a:prstGeom prst="rect">
            <a:avLst/>
          </a:prstGeom>
        </p:spPr>
      </p:sp>
      <p:sp>
        <p:nvSpPr>
          <p:cNvPr id="435"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endParaRPr lang="en-US" sz="2000" b="0" strike="noStrike" spc="-1" dirty="0">
              <a:latin typeface="Arial"/>
            </a:endParaRPr>
          </a:p>
        </p:txBody>
      </p:sp>
      <p:sp>
        <p:nvSpPr>
          <p:cNvPr id="436" name="TextShape 3"/>
          <p:cNvSpPr txBox="1"/>
          <p:nvPr/>
        </p:nvSpPr>
        <p:spPr>
          <a:xfrm>
            <a:off x="3884760" y="8685360"/>
            <a:ext cx="2971440" cy="458280"/>
          </a:xfrm>
          <a:prstGeom prst="rect">
            <a:avLst/>
          </a:prstGeom>
          <a:noFill/>
          <a:ln>
            <a:noFill/>
          </a:ln>
        </p:spPr>
        <p:txBody>
          <a:bodyPr anchor="b"/>
          <a:lstStyle/>
          <a:p>
            <a:pPr algn="r">
              <a:lnSpc>
                <a:spcPct val="100000"/>
              </a:lnSpc>
            </a:pPr>
            <a:fld id="{CFFAFF8A-C6BF-42CD-8DBA-56333B8E94DC}" type="slidenum">
              <a:rPr lang="en-US" sz="1200" b="0" strike="noStrike" spc="-1">
                <a:solidFill>
                  <a:srgbClr val="000000"/>
                </a:solidFill>
                <a:latin typeface="+mn-lt"/>
                <a:ea typeface="+mn-ea"/>
              </a:rPr>
              <a:t>6</a:t>
            </a:fld>
            <a:endParaRPr lang="en-US" sz="1200" b="0" strike="noStrike" spc="-1">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 name="PlaceHolder 1"/>
          <p:cNvSpPr>
            <a:spLocks noGrp="1" noRot="1" noChangeAspect="1"/>
          </p:cNvSpPr>
          <p:nvPr>
            <p:ph type="sldImg"/>
          </p:nvPr>
        </p:nvSpPr>
        <p:spPr>
          <a:xfrm>
            <a:off x="1371600" y="1143000"/>
            <a:ext cx="4114800" cy="3086100"/>
          </a:xfrm>
          <a:prstGeom prst="rect">
            <a:avLst/>
          </a:prstGeom>
        </p:spPr>
      </p:sp>
      <p:sp>
        <p:nvSpPr>
          <p:cNvPr id="438"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endParaRPr lang="en-US" sz="2000" b="0" strike="noStrike" spc="-1" dirty="0">
              <a:latin typeface="Arial"/>
            </a:endParaRPr>
          </a:p>
        </p:txBody>
      </p:sp>
      <p:sp>
        <p:nvSpPr>
          <p:cNvPr id="439" name="TextShape 3"/>
          <p:cNvSpPr txBox="1"/>
          <p:nvPr/>
        </p:nvSpPr>
        <p:spPr>
          <a:xfrm>
            <a:off x="3884760" y="8685360"/>
            <a:ext cx="2971440" cy="458280"/>
          </a:xfrm>
          <a:prstGeom prst="rect">
            <a:avLst/>
          </a:prstGeom>
          <a:noFill/>
          <a:ln>
            <a:noFill/>
          </a:ln>
        </p:spPr>
        <p:txBody>
          <a:bodyPr anchor="b"/>
          <a:lstStyle/>
          <a:p>
            <a:pPr algn="r">
              <a:lnSpc>
                <a:spcPct val="100000"/>
              </a:lnSpc>
            </a:pPr>
            <a:fld id="{38C1B50C-9B40-418B-8682-6F4F94AC1B6C}" type="slidenum">
              <a:rPr lang="en-US" sz="1200" b="0" strike="noStrike" spc="-1">
                <a:solidFill>
                  <a:srgbClr val="000000"/>
                </a:solidFill>
                <a:latin typeface="+mn-lt"/>
                <a:ea typeface="+mn-ea"/>
              </a:rPr>
              <a:t>7</a:t>
            </a:fld>
            <a:endParaRPr lang="en-US" sz="1200" b="0" strike="noStrike" spc="-1">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 name="PlaceHolder 1"/>
          <p:cNvSpPr>
            <a:spLocks noGrp="1" noRot="1" noChangeAspect="1"/>
          </p:cNvSpPr>
          <p:nvPr>
            <p:ph type="sldImg"/>
          </p:nvPr>
        </p:nvSpPr>
        <p:spPr>
          <a:xfrm>
            <a:off x="1371600" y="1143000"/>
            <a:ext cx="4114800" cy="3086100"/>
          </a:xfrm>
          <a:prstGeom prst="rect">
            <a:avLst/>
          </a:prstGeom>
        </p:spPr>
      </p:sp>
      <p:sp>
        <p:nvSpPr>
          <p:cNvPr id="441"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endParaRPr lang="en-US" sz="2000" b="0" strike="noStrike" spc="-1" dirty="0">
              <a:latin typeface="Arial"/>
            </a:endParaRPr>
          </a:p>
        </p:txBody>
      </p:sp>
      <p:sp>
        <p:nvSpPr>
          <p:cNvPr id="442" name="TextShape 3"/>
          <p:cNvSpPr txBox="1"/>
          <p:nvPr/>
        </p:nvSpPr>
        <p:spPr>
          <a:xfrm>
            <a:off x="3884760" y="8685360"/>
            <a:ext cx="2971440" cy="458280"/>
          </a:xfrm>
          <a:prstGeom prst="rect">
            <a:avLst/>
          </a:prstGeom>
          <a:noFill/>
          <a:ln>
            <a:noFill/>
          </a:ln>
        </p:spPr>
        <p:txBody>
          <a:bodyPr anchor="b"/>
          <a:lstStyle/>
          <a:p>
            <a:pPr algn="r">
              <a:lnSpc>
                <a:spcPct val="100000"/>
              </a:lnSpc>
            </a:pPr>
            <a:fld id="{C928B78F-1175-4147-A6E4-4348FBD6B639}" type="slidenum">
              <a:rPr lang="en-US" sz="1200" b="0" strike="noStrike" spc="-1">
                <a:solidFill>
                  <a:srgbClr val="000000"/>
                </a:solidFill>
                <a:latin typeface="+mn-lt"/>
                <a:ea typeface="+mn-ea"/>
              </a:rPr>
              <a:t>8</a:t>
            </a:fld>
            <a:endParaRPr lang="en-US" sz="1200" b="0" strike="noStrike" spc="-1">
              <a:latin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 name="PlaceHolder 1"/>
          <p:cNvSpPr>
            <a:spLocks noGrp="1" noRot="1" noChangeAspect="1"/>
          </p:cNvSpPr>
          <p:nvPr>
            <p:ph type="sldImg"/>
          </p:nvPr>
        </p:nvSpPr>
        <p:spPr>
          <a:xfrm>
            <a:off x="1371600" y="1143000"/>
            <a:ext cx="4114800" cy="3086100"/>
          </a:xfrm>
          <a:prstGeom prst="rect">
            <a:avLst/>
          </a:prstGeom>
        </p:spPr>
      </p:sp>
      <p:sp>
        <p:nvSpPr>
          <p:cNvPr id="444"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endParaRPr lang="en-US" sz="2000" b="0" strike="noStrike" spc="-1" dirty="0">
              <a:latin typeface="Arial"/>
            </a:endParaRPr>
          </a:p>
        </p:txBody>
      </p:sp>
      <p:sp>
        <p:nvSpPr>
          <p:cNvPr id="445" name="TextShape 3"/>
          <p:cNvSpPr txBox="1"/>
          <p:nvPr/>
        </p:nvSpPr>
        <p:spPr>
          <a:xfrm>
            <a:off x="3884760" y="8685360"/>
            <a:ext cx="2971440" cy="458280"/>
          </a:xfrm>
          <a:prstGeom prst="rect">
            <a:avLst/>
          </a:prstGeom>
          <a:noFill/>
          <a:ln>
            <a:noFill/>
          </a:ln>
        </p:spPr>
        <p:txBody>
          <a:bodyPr anchor="b"/>
          <a:lstStyle/>
          <a:p>
            <a:pPr algn="r">
              <a:lnSpc>
                <a:spcPct val="100000"/>
              </a:lnSpc>
            </a:pPr>
            <a:fld id="{8A777B1A-574C-48D8-B88D-3652E1882F23}" type="slidenum">
              <a:rPr lang="en-US" sz="1200" b="0" strike="noStrike" spc="-1">
                <a:solidFill>
                  <a:srgbClr val="000000"/>
                </a:solidFill>
                <a:latin typeface="+mn-lt"/>
                <a:ea typeface="+mn-ea"/>
              </a:rPr>
              <a:t>9</a:t>
            </a:fld>
            <a:endParaRPr lang="en-US"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4800"/>
          </a:xfrm>
          <a:prstGeom prst="rect">
            <a:avLst/>
          </a:prstGeom>
        </p:spPr>
        <p:txBody>
          <a:bodyPr lIns="0" tIns="0" rIns="0" bIns="0" anchor="ctr"/>
          <a:lstStyle/>
          <a:p>
            <a:endParaRPr lang="en-US" sz="1800" b="0" strike="noStrike" spc="-1">
              <a:solidFill>
                <a:srgbClr val="000000"/>
              </a:solidFill>
              <a:latin typeface="Franklin Gothic Book"/>
            </a:endParaRPr>
          </a:p>
        </p:txBody>
      </p:sp>
      <p:sp>
        <p:nvSpPr>
          <p:cNvPr id="72" name="PlaceHolder 2"/>
          <p:cNvSpPr>
            <a:spLocks noGrp="1"/>
          </p:cNvSpPr>
          <p:nvPr>
            <p:ph type="body"/>
          </p:nvPr>
        </p:nvSpPr>
        <p:spPr>
          <a:xfrm>
            <a:off x="552240" y="458280"/>
            <a:ext cx="8039160" cy="108972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
        <p:nvSpPr>
          <p:cNvPr id="73" name="PlaceHolder 3"/>
          <p:cNvSpPr>
            <a:spLocks noGrp="1"/>
          </p:cNvSpPr>
          <p:nvPr>
            <p:ph type="body"/>
          </p:nvPr>
        </p:nvSpPr>
        <p:spPr>
          <a:xfrm>
            <a:off x="552240" y="1652040"/>
            <a:ext cx="8039160" cy="108972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4800"/>
          </a:xfrm>
          <a:prstGeom prst="rect">
            <a:avLst/>
          </a:prstGeom>
        </p:spPr>
        <p:txBody>
          <a:bodyPr lIns="0" tIns="0" rIns="0" bIns="0" anchor="ctr"/>
          <a:lstStyle/>
          <a:p>
            <a:endParaRPr lang="en-US" sz="1800" b="0" strike="noStrike" spc="-1">
              <a:solidFill>
                <a:srgbClr val="000000"/>
              </a:solidFill>
              <a:latin typeface="Franklin Gothic Book"/>
            </a:endParaRPr>
          </a:p>
        </p:txBody>
      </p:sp>
      <p:sp>
        <p:nvSpPr>
          <p:cNvPr id="75" name="PlaceHolder 2"/>
          <p:cNvSpPr>
            <a:spLocks noGrp="1"/>
          </p:cNvSpPr>
          <p:nvPr>
            <p:ph type="body"/>
          </p:nvPr>
        </p:nvSpPr>
        <p:spPr>
          <a:xfrm>
            <a:off x="552240" y="458280"/>
            <a:ext cx="3922920" cy="108972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
        <p:nvSpPr>
          <p:cNvPr id="76" name="PlaceHolder 3"/>
          <p:cNvSpPr>
            <a:spLocks noGrp="1"/>
          </p:cNvSpPr>
          <p:nvPr>
            <p:ph type="body"/>
          </p:nvPr>
        </p:nvSpPr>
        <p:spPr>
          <a:xfrm>
            <a:off x="4671720" y="458280"/>
            <a:ext cx="3922920" cy="108972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
        <p:nvSpPr>
          <p:cNvPr id="77" name="PlaceHolder 4"/>
          <p:cNvSpPr>
            <a:spLocks noGrp="1"/>
          </p:cNvSpPr>
          <p:nvPr>
            <p:ph type="body"/>
          </p:nvPr>
        </p:nvSpPr>
        <p:spPr>
          <a:xfrm>
            <a:off x="552240" y="1652040"/>
            <a:ext cx="3922920" cy="108972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
        <p:nvSpPr>
          <p:cNvPr id="78" name="PlaceHolder 5"/>
          <p:cNvSpPr>
            <a:spLocks noGrp="1"/>
          </p:cNvSpPr>
          <p:nvPr>
            <p:ph type="body"/>
          </p:nvPr>
        </p:nvSpPr>
        <p:spPr>
          <a:xfrm>
            <a:off x="4671720" y="1652040"/>
            <a:ext cx="3922920" cy="108972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9240" cy="1144800"/>
          </a:xfrm>
          <a:prstGeom prst="rect">
            <a:avLst/>
          </a:prstGeom>
        </p:spPr>
        <p:txBody>
          <a:bodyPr lIns="0" tIns="0" rIns="0" bIns="0" anchor="ctr"/>
          <a:lstStyle/>
          <a:p>
            <a:endParaRPr lang="en-US" sz="1800" b="0" strike="noStrike" spc="-1">
              <a:solidFill>
                <a:srgbClr val="000000"/>
              </a:solidFill>
              <a:latin typeface="Franklin Gothic Book"/>
            </a:endParaRPr>
          </a:p>
        </p:txBody>
      </p:sp>
      <p:sp>
        <p:nvSpPr>
          <p:cNvPr id="80" name="PlaceHolder 2"/>
          <p:cNvSpPr>
            <a:spLocks noGrp="1"/>
          </p:cNvSpPr>
          <p:nvPr>
            <p:ph type="body"/>
          </p:nvPr>
        </p:nvSpPr>
        <p:spPr>
          <a:xfrm>
            <a:off x="552240" y="458280"/>
            <a:ext cx="2588400" cy="108972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
        <p:nvSpPr>
          <p:cNvPr id="81" name="PlaceHolder 3"/>
          <p:cNvSpPr>
            <a:spLocks noGrp="1"/>
          </p:cNvSpPr>
          <p:nvPr>
            <p:ph type="body"/>
          </p:nvPr>
        </p:nvSpPr>
        <p:spPr>
          <a:xfrm>
            <a:off x="3270600" y="458280"/>
            <a:ext cx="2588400" cy="108972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
        <p:nvSpPr>
          <p:cNvPr id="82" name="PlaceHolder 4"/>
          <p:cNvSpPr>
            <a:spLocks noGrp="1"/>
          </p:cNvSpPr>
          <p:nvPr>
            <p:ph type="body"/>
          </p:nvPr>
        </p:nvSpPr>
        <p:spPr>
          <a:xfrm>
            <a:off x="5988600" y="458280"/>
            <a:ext cx="2588400" cy="108972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
        <p:nvSpPr>
          <p:cNvPr id="83" name="PlaceHolder 5"/>
          <p:cNvSpPr>
            <a:spLocks noGrp="1"/>
          </p:cNvSpPr>
          <p:nvPr>
            <p:ph type="body"/>
          </p:nvPr>
        </p:nvSpPr>
        <p:spPr>
          <a:xfrm>
            <a:off x="552240" y="1652040"/>
            <a:ext cx="2588400" cy="108972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
        <p:nvSpPr>
          <p:cNvPr id="84" name="PlaceHolder 6"/>
          <p:cNvSpPr>
            <a:spLocks noGrp="1"/>
          </p:cNvSpPr>
          <p:nvPr>
            <p:ph type="body"/>
          </p:nvPr>
        </p:nvSpPr>
        <p:spPr>
          <a:xfrm>
            <a:off x="3270600" y="1652040"/>
            <a:ext cx="2588400" cy="108972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
        <p:nvSpPr>
          <p:cNvPr id="85" name="PlaceHolder 7"/>
          <p:cNvSpPr>
            <a:spLocks noGrp="1"/>
          </p:cNvSpPr>
          <p:nvPr>
            <p:ph type="body"/>
          </p:nvPr>
        </p:nvSpPr>
        <p:spPr>
          <a:xfrm>
            <a:off x="5988600" y="1652040"/>
            <a:ext cx="2588400" cy="108972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p:spPr>
        <p:txBody>
          <a:bodyPr lIns="0" tIns="0" rIns="0" bIns="0" anchor="ctr"/>
          <a:lstStyle/>
          <a:p>
            <a:endParaRPr lang="en-US" sz="1800" b="0" strike="noStrike" spc="-1">
              <a:solidFill>
                <a:srgbClr val="000000"/>
              </a:solidFill>
              <a:latin typeface="Franklin Gothic Book"/>
            </a:endParaRPr>
          </a:p>
        </p:txBody>
      </p:sp>
      <p:sp>
        <p:nvSpPr>
          <p:cNvPr id="51" name="PlaceHolder 2"/>
          <p:cNvSpPr>
            <a:spLocks noGrp="1"/>
          </p:cNvSpPr>
          <p:nvPr>
            <p:ph type="subTitle"/>
          </p:nvPr>
        </p:nvSpPr>
        <p:spPr>
          <a:xfrm>
            <a:off x="552240" y="458280"/>
            <a:ext cx="8039160" cy="22845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9240" cy="1144800"/>
          </a:xfrm>
          <a:prstGeom prst="rect">
            <a:avLst/>
          </a:prstGeom>
        </p:spPr>
        <p:txBody>
          <a:bodyPr lIns="0" tIns="0" rIns="0" bIns="0" anchor="ctr"/>
          <a:lstStyle/>
          <a:p>
            <a:endParaRPr lang="en-US" sz="1800" b="0" strike="noStrike" spc="-1">
              <a:solidFill>
                <a:srgbClr val="000000"/>
              </a:solidFill>
              <a:latin typeface="Franklin Gothic Book"/>
            </a:endParaRPr>
          </a:p>
        </p:txBody>
      </p:sp>
      <p:sp>
        <p:nvSpPr>
          <p:cNvPr id="53" name="PlaceHolder 2"/>
          <p:cNvSpPr>
            <a:spLocks noGrp="1"/>
          </p:cNvSpPr>
          <p:nvPr>
            <p:ph type="body"/>
          </p:nvPr>
        </p:nvSpPr>
        <p:spPr>
          <a:xfrm>
            <a:off x="552240" y="458280"/>
            <a:ext cx="8039160" cy="228456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4800"/>
          </a:xfrm>
          <a:prstGeom prst="rect">
            <a:avLst/>
          </a:prstGeom>
        </p:spPr>
        <p:txBody>
          <a:bodyPr lIns="0" tIns="0" rIns="0" bIns="0" anchor="ctr"/>
          <a:lstStyle/>
          <a:p>
            <a:endParaRPr lang="en-US" sz="1800" b="0" strike="noStrike" spc="-1">
              <a:solidFill>
                <a:srgbClr val="000000"/>
              </a:solidFill>
              <a:latin typeface="Franklin Gothic Book"/>
            </a:endParaRPr>
          </a:p>
        </p:txBody>
      </p:sp>
      <p:sp>
        <p:nvSpPr>
          <p:cNvPr id="55" name="PlaceHolder 2"/>
          <p:cNvSpPr>
            <a:spLocks noGrp="1"/>
          </p:cNvSpPr>
          <p:nvPr>
            <p:ph type="body"/>
          </p:nvPr>
        </p:nvSpPr>
        <p:spPr>
          <a:xfrm>
            <a:off x="552240" y="458280"/>
            <a:ext cx="3922920" cy="228456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
        <p:nvSpPr>
          <p:cNvPr id="56" name="PlaceHolder 3"/>
          <p:cNvSpPr>
            <a:spLocks noGrp="1"/>
          </p:cNvSpPr>
          <p:nvPr>
            <p:ph type="body"/>
          </p:nvPr>
        </p:nvSpPr>
        <p:spPr>
          <a:xfrm>
            <a:off x="4671720" y="458280"/>
            <a:ext cx="3922920" cy="228456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lstStyle/>
          <a:p>
            <a:endParaRPr lang="en-US" sz="1800" b="0" strike="noStrike" spc="-1">
              <a:solidFill>
                <a:srgbClr val="000000"/>
              </a:solidFill>
              <a:latin typeface="Franklin Gothic Book"/>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tIns="0" rIns="0" bIns="0" anchor="ctr"/>
          <a:lstStyle/>
          <a:p>
            <a:endParaRPr lang="en-US" sz="1800" b="0" strike="noStrike" spc="-1">
              <a:solidFill>
                <a:srgbClr val="000000"/>
              </a:solidFill>
              <a:latin typeface="Franklin Gothic Book"/>
            </a:endParaRPr>
          </a:p>
        </p:txBody>
      </p:sp>
      <p:sp>
        <p:nvSpPr>
          <p:cNvPr id="60" name="PlaceHolder 2"/>
          <p:cNvSpPr>
            <a:spLocks noGrp="1"/>
          </p:cNvSpPr>
          <p:nvPr>
            <p:ph type="body"/>
          </p:nvPr>
        </p:nvSpPr>
        <p:spPr>
          <a:xfrm>
            <a:off x="552240" y="458280"/>
            <a:ext cx="3922920" cy="108972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
        <p:nvSpPr>
          <p:cNvPr id="61" name="PlaceHolder 3"/>
          <p:cNvSpPr>
            <a:spLocks noGrp="1"/>
          </p:cNvSpPr>
          <p:nvPr>
            <p:ph type="body"/>
          </p:nvPr>
        </p:nvSpPr>
        <p:spPr>
          <a:xfrm>
            <a:off x="4671720" y="458280"/>
            <a:ext cx="3922920" cy="228456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
        <p:nvSpPr>
          <p:cNvPr id="62" name="PlaceHolder 4"/>
          <p:cNvSpPr>
            <a:spLocks noGrp="1"/>
          </p:cNvSpPr>
          <p:nvPr>
            <p:ph type="body"/>
          </p:nvPr>
        </p:nvSpPr>
        <p:spPr>
          <a:xfrm>
            <a:off x="552240" y="1652040"/>
            <a:ext cx="3922920" cy="108972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tIns="0" rIns="0" bIns="0" anchor="ctr"/>
          <a:lstStyle/>
          <a:p>
            <a:endParaRPr lang="en-US" sz="1800" b="0" strike="noStrike" spc="-1">
              <a:solidFill>
                <a:srgbClr val="000000"/>
              </a:solidFill>
              <a:latin typeface="Franklin Gothic Book"/>
            </a:endParaRPr>
          </a:p>
        </p:txBody>
      </p:sp>
      <p:sp>
        <p:nvSpPr>
          <p:cNvPr id="64" name="PlaceHolder 2"/>
          <p:cNvSpPr>
            <a:spLocks noGrp="1"/>
          </p:cNvSpPr>
          <p:nvPr>
            <p:ph type="body"/>
          </p:nvPr>
        </p:nvSpPr>
        <p:spPr>
          <a:xfrm>
            <a:off x="552240" y="458280"/>
            <a:ext cx="3922920" cy="228456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
        <p:nvSpPr>
          <p:cNvPr id="65" name="PlaceHolder 3"/>
          <p:cNvSpPr>
            <a:spLocks noGrp="1"/>
          </p:cNvSpPr>
          <p:nvPr>
            <p:ph type="body"/>
          </p:nvPr>
        </p:nvSpPr>
        <p:spPr>
          <a:xfrm>
            <a:off x="4671720" y="458280"/>
            <a:ext cx="3922920" cy="108972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
        <p:nvSpPr>
          <p:cNvPr id="66" name="PlaceHolder 4"/>
          <p:cNvSpPr>
            <a:spLocks noGrp="1"/>
          </p:cNvSpPr>
          <p:nvPr>
            <p:ph type="body"/>
          </p:nvPr>
        </p:nvSpPr>
        <p:spPr>
          <a:xfrm>
            <a:off x="4671720" y="1652040"/>
            <a:ext cx="3922920" cy="108972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tIns="0" rIns="0" bIns="0" anchor="ctr"/>
          <a:lstStyle/>
          <a:p>
            <a:endParaRPr lang="en-US" sz="1800" b="0" strike="noStrike" spc="-1">
              <a:solidFill>
                <a:srgbClr val="000000"/>
              </a:solidFill>
              <a:latin typeface="Franklin Gothic Book"/>
            </a:endParaRPr>
          </a:p>
        </p:txBody>
      </p:sp>
      <p:sp>
        <p:nvSpPr>
          <p:cNvPr id="68" name="PlaceHolder 2"/>
          <p:cNvSpPr>
            <a:spLocks noGrp="1"/>
          </p:cNvSpPr>
          <p:nvPr>
            <p:ph type="body"/>
          </p:nvPr>
        </p:nvSpPr>
        <p:spPr>
          <a:xfrm>
            <a:off x="552240" y="458280"/>
            <a:ext cx="3922920" cy="108972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
        <p:nvSpPr>
          <p:cNvPr id="69" name="PlaceHolder 3"/>
          <p:cNvSpPr>
            <a:spLocks noGrp="1"/>
          </p:cNvSpPr>
          <p:nvPr>
            <p:ph type="body"/>
          </p:nvPr>
        </p:nvSpPr>
        <p:spPr>
          <a:xfrm>
            <a:off x="4671720" y="458280"/>
            <a:ext cx="3922920" cy="108972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
        <p:nvSpPr>
          <p:cNvPr id="70" name="PlaceHolder 4"/>
          <p:cNvSpPr>
            <a:spLocks noGrp="1"/>
          </p:cNvSpPr>
          <p:nvPr>
            <p:ph type="body"/>
          </p:nvPr>
        </p:nvSpPr>
        <p:spPr>
          <a:xfrm>
            <a:off x="552240" y="1652040"/>
            <a:ext cx="8039160" cy="1089720"/>
          </a:xfrm>
          <a:prstGeom prst="rect">
            <a:avLst/>
          </a:prstGeom>
        </p:spPr>
        <p:txBody>
          <a:bodyPr lIns="0" tIns="0" rIns="0" bIns="0">
            <a:normAutofit/>
          </a:bodyPr>
          <a:lstStyle/>
          <a:p>
            <a:endParaRPr lang="en-US" sz="2800" b="0" strike="noStrike" spc="-1">
              <a:solidFill>
                <a:srgbClr val="000000"/>
              </a:solidFill>
              <a:latin typeface="Franklin Gothic Book"/>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 name="CustomShape 1" hidden="1"/>
          <p:cNvSpPr/>
          <p:nvPr/>
        </p:nvSpPr>
        <p:spPr>
          <a:xfrm>
            <a:off x="304920" y="329040"/>
            <a:ext cx="8531640" cy="6196320"/>
          </a:xfrm>
          <a:prstGeom prst="roundRect">
            <a:avLst>
              <a:gd name="adj" fmla="val 2081"/>
            </a:avLst>
          </a:prstGeom>
          <a:gradFill rotWithShape="0">
            <a:gsLst>
              <a:gs pos="0">
                <a:srgbClr val="FFFFFF"/>
              </a:gs>
              <a:gs pos="98000">
                <a:srgbClr val="FFFFFF"/>
              </a:gs>
              <a:gs pos="99055">
                <a:srgbClr val="F7F7F7"/>
              </a:gs>
              <a:gs pos="100000">
                <a:srgbClr val="DADADA"/>
              </a:gs>
            </a:gsLst>
            <a:lin ang="5400000"/>
          </a:gradFill>
          <a:ln w="2160">
            <a:solidFill>
              <a:srgbClr val="A4A4A3"/>
            </a:solidFill>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p:style>
      </p:sp>
      <p:sp>
        <p:nvSpPr>
          <p:cNvPr id="44" name="CustomShape 2" hidden="1"/>
          <p:cNvSpPr/>
          <p:nvPr/>
        </p:nvSpPr>
        <p:spPr>
          <a:xfrm>
            <a:off x="418680" y="434160"/>
            <a:ext cx="8306280" cy="5486040"/>
          </a:xfrm>
          <a:prstGeom prst="roundRect">
            <a:avLst>
              <a:gd name="adj" fmla="val 2127"/>
            </a:avLst>
          </a:prstGeom>
          <a:gradFill rotWithShape="0">
            <a:gsLst>
              <a:gs pos="0">
                <a:schemeClr val="tx1">
                  <a:lumMod val="65000"/>
                  <a:lumOff val="35000"/>
                </a:schemeClr>
              </a:gs>
              <a:gs pos="57000">
                <a:schemeClr val="tx1">
                  <a:lumMod val="75000"/>
                  <a:lumOff val="25000"/>
                </a:schemeClr>
              </a:gs>
              <a:gs pos="84400">
                <a:schemeClr val="tx1">
                  <a:lumMod val="85000"/>
                  <a:lumOff val="15000"/>
                </a:schemeClr>
              </a:gs>
              <a:gs pos="97000">
                <a:schemeClr val="tx1"/>
              </a:gs>
            </a:gsLst>
            <a:lin ang="0"/>
          </a:gradFill>
          <a:ln w="9000">
            <a:noFill/>
          </a:ln>
        </p:spPr>
        <p:style>
          <a:lnRef idx="3">
            <a:schemeClr val="lt1"/>
          </a:lnRef>
          <a:fillRef idx="1">
            <a:schemeClr val="accent1"/>
          </a:fillRef>
          <a:effectRef idx="1">
            <a:schemeClr val="accent1"/>
          </a:effectRef>
          <a:fontRef idx="minor"/>
        </p:style>
      </p:sp>
      <p:sp>
        <p:nvSpPr>
          <p:cNvPr id="45" name="CustomShape 3"/>
          <p:cNvSpPr/>
          <p:nvPr/>
        </p:nvSpPr>
        <p:spPr>
          <a:xfrm>
            <a:off x="0" y="0"/>
            <a:ext cx="9143640" cy="6857640"/>
          </a:xfrm>
          <a:prstGeom prst="roundRect">
            <a:avLst>
              <a:gd name="adj" fmla="val 1377"/>
            </a:avLst>
          </a:prstGeom>
          <a:noFill/>
          <a:ln>
            <a:solidFill>
              <a:schemeClr val="tx1"/>
            </a:solidFill>
          </a:ln>
        </p:spPr>
        <p:style>
          <a:lnRef idx="2">
            <a:schemeClr val="accent1">
              <a:shade val="50000"/>
            </a:schemeClr>
          </a:lnRef>
          <a:fillRef idx="1">
            <a:schemeClr val="accent1"/>
          </a:fillRef>
          <a:effectRef idx="0">
            <a:schemeClr val="accent1"/>
          </a:effectRef>
          <a:fontRef idx="minor"/>
        </p:style>
      </p:sp>
      <p:sp>
        <p:nvSpPr>
          <p:cNvPr id="46" name="PlaceHolder 4"/>
          <p:cNvSpPr>
            <a:spLocks noGrp="1"/>
          </p:cNvSpPr>
          <p:nvPr>
            <p:ph type="body"/>
          </p:nvPr>
        </p:nvSpPr>
        <p:spPr>
          <a:xfrm>
            <a:off x="552240" y="458280"/>
            <a:ext cx="8039160" cy="2284560"/>
          </a:xfrm>
          <a:prstGeom prst="rect">
            <a:avLst/>
          </a:prstGeom>
        </p:spPr>
        <p:txBody>
          <a:bodyPr lIns="0" tIns="0" rIns="0" bIns="0">
            <a:normAutofit/>
          </a:bodyPr>
          <a:lstStyle/>
          <a:p>
            <a:pPr>
              <a:lnSpc>
                <a:spcPct val="110000"/>
              </a:lnSpc>
            </a:pPr>
            <a:r>
              <a:rPr lang="en-US" sz="2600" b="0" strike="noStrike" spc="-1">
                <a:solidFill>
                  <a:srgbClr val="000000"/>
                </a:solidFill>
                <a:latin typeface="Arial"/>
              </a:rPr>
              <a:t>Tap to add text</a:t>
            </a:r>
            <a:endParaRPr lang="en-US" sz="2600" b="0" strike="noStrike" spc="-1">
              <a:solidFill>
                <a:srgbClr val="000000"/>
              </a:solidFill>
              <a:latin typeface="Franklin Gothic Book"/>
            </a:endParaRPr>
          </a:p>
        </p:txBody>
      </p:sp>
      <p:sp>
        <p:nvSpPr>
          <p:cNvPr id="47" name="PlaceHolder 5"/>
          <p:cNvSpPr>
            <a:spLocks noGrp="1"/>
          </p:cNvSpPr>
          <p:nvPr>
            <p:ph type="body"/>
          </p:nvPr>
        </p:nvSpPr>
        <p:spPr>
          <a:xfrm>
            <a:off x="552240" y="2937600"/>
            <a:ext cx="4727880" cy="3305880"/>
          </a:xfrm>
          <a:prstGeom prst="rect">
            <a:avLst/>
          </a:prstGeom>
        </p:spPr>
        <p:txBody>
          <a:bodyPr lIns="0" tIns="0" rIns="0" bIns="0">
            <a:normAutofit/>
          </a:bodyPr>
          <a:lstStyle/>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Tap to add text</a:t>
            </a:r>
            <a:endParaRPr lang="en-US" sz="2400" b="0" strike="noStrike" spc="-1">
              <a:solidFill>
                <a:srgbClr val="000000"/>
              </a:solidFill>
              <a:latin typeface="Franklin Gothic Book"/>
            </a:endParaRPr>
          </a:p>
          <a:p>
            <a:pPr marL="548640" indent="-200880">
              <a:lnSpc>
                <a:spcPct val="100000"/>
              </a:lnSpc>
              <a:spcBef>
                <a:spcPts val="249"/>
              </a:spcBef>
            </a:pPr>
            <a:r>
              <a:rPr lang="en-US" sz="2400" b="0" strike="noStrike" spc="-1">
                <a:solidFill>
                  <a:srgbClr val="000000"/>
                </a:solidFill>
                <a:latin typeface="Franklin Gothic Book"/>
              </a:rPr>
              <a:t>Second level</a:t>
            </a:r>
          </a:p>
          <a:p>
            <a:pPr marL="786240" lvl="2" indent="-182520">
              <a:lnSpc>
                <a:spcPct val="100000"/>
              </a:lnSpc>
              <a:spcBef>
                <a:spcPts val="249"/>
              </a:spcBef>
              <a:buClr>
                <a:srgbClr val="EA3A45"/>
              </a:buClr>
              <a:buFont typeface="Wingdings 2" charset="2"/>
              <a:buChar char=""/>
            </a:pPr>
            <a:r>
              <a:rPr lang="en-US" sz="2200" b="0" strike="noStrike" spc="-1">
                <a:solidFill>
                  <a:srgbClr val="000000"/>
                </a:solidFill>
                <a:latin typeface="Franklin Gothic Book"/>
              </a:rPr>
              <a:t>Third level</a:t>
            </a:r>
          </a:p>
          <a:p>
            <a:pPr marL="1024200" lvl="3" indent="-182520">
              <a:lnSpc>
                <a:spcPct val="100000"/>
              </a:lnSpc>
              <a:spcBef>
                <a:spcPts val="230"/>
              </a:spcBef>
              <a:buClr>
                <a:srgbClr val="EA3A45"/>
              </a:buClr>
              <a:buSzPct val="112000"/>
              <a:buFont typeface="Verdana"/>
              <a:buChar char="◦"/>
            </a:pPr>
            <a:r>
              <a:rPr lang="en-US" sz="1900" b="0" strike="noStrike" spc="-1">
                <a:solidFill>
                  <a:srgbClr val="000000"/>
                </a:solidFill>
                <a:latin typeface="Franklin Gothic Book"/>
              </a:rPr>
              <a:t>Fourth level</a:t>
            </a:r>
          </a:p>
        </p:txBody>
      </p:sp>
      <p:pic>
        <p:nvPicPr>
          <p:cNvPr id="48" name="Picture 1"/>
          <p:cNvPicPr/>
          <p:nvPr/>
        </p:nvPicPr>
        <p:blipFill>
          <a:blip r:embed="rId14"/>
          <a:stretch/>
        </p:blipFill>
        <p:spPr>
          <a:xfrm>
            <a:off x="4373640" y="6251040"/>
            <a:ext cx="4768920" cy="599400"/>
          </a:xfrm>
          <a:prstGeom prst="rect">
            <a:avLst/>
          </a:prstGeom>
          <a:ln>
            <a:noFill/>
          </a:ln>
        </p:spPr>
      </p:pic>
      <p:sp>
        <p:nvSpPr>
          <p:cNvPr id="49" name="PlaceHolder 6"/>
          <p:cNvSpPr>
            <a:spLocks noGrp="1"/>
          </p:cNvSpPr>
          <p:nvPr>
            <p:ph type="title"/>
          </p:nvPr>
        </p:nvSpPr>
        <p:spPr>
          <a:xfrm>
            <a:off x="457200" y="273600"/>
            <a:ext cx="8229240" cy="1144800"/>
          </a:xfrm>
          <a:prstGeom prst="rect">
            <a:avLst/>
          </a:prstGeom>
        </p:spPr>
        <p:txBody>
          <a:bodyPr lIns="0" tIns="0" rIns="0" bIns="0" anchor="ctr"/>
          <a:lstStyle/>
          <a:p>
            <a:r>
              <a:rPr lang="en-US" sz="1800" b="0" strike="noStrike" spc="-1">
                <a:solidFill>
                  <a:srgbClr val="000000"/>
                </a:solidFill>
                <a:latin typeface="Franklin Gothic Book"/>
              </a:rPr>
              <a:t>Click to edit the title text format</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 name="TextShape 1"/>
          <p:cNvSpPr txBox="1"/>
          <p:nvPr/>
        </p:nvSpPr>
        <p:spPr>
          <a:xfrm>
            <a:off x="552240" y="458280"/>
            <a:ext cx="8039160" cy="2284560"/>
          </a:xfrm>
          <a:prstGeom prst="rect">
            <a:avLst/>
          </a:prstGeom>
          <a:noFill/>
          <a:ln>
            <a:noFill/>
          </a:ln>
        </p:spPr>
        <p:txBody>
          <a:bodyPr lIns="0" tIns="0" rIns="0" bIns="0"/>
          <a:lstStyle/>
          <a:p>
            <a:pPr>
              <a:lnSpc>
                <a:spcPct val="110000"/>
              </a:lnSpc>
            </a:pPr>
            <a:r>
              <a:rPr lang="en-US" sz="2600" b="0" strike="noStrike" spc="-1">
                <a:solidFill>
                  <a:srgbClr val="000000"/>
                </a:solidFill>
                <a:latin typeface="Arial"/>
              </a:rPr>
              <a:t>Which is desirable in designing an absorption process?</a:t>
            </a:r>
            <a:endParaRPr lang="en-US" sz="2600" b="0" strike="noStrike" spc="-1">
              <a:solidFill>
                <a:srgbClr val="000000"/>
              </a:solidFill>
              <a:latin typeface="Franklin Gothic Book"/>
            </a:endParaRPr>
          </a:p>
        </p:txBody>
      </p:sp>
      <p:sp>
        <p:nvSpPr>
          <p:cNvPr id="95" name="TextShape 2"/>
          <p:cNvSpPr txBox="1"/>
          <p:nvPr/>
        </p:nvSpPr>
        <p:spPr>
          <a:xfrm>
            <a:off x="605520" y="2480400"/>
            <a:ext cx="5277240" cy="3305880"/>
          </a:xfrm>
          <a:prstGeom prst="rect">
            <a:avLst/>
          </a:prstGeom>
          <a:noFill/>
          <a:ln>
            <a:noFill/>
          </a:ln>
        </p:spPr>
        <p:txBody>
          <a:bodyPr lIns="0" tIns="0" rIns="0" bIns="0">
            <a:normAutofit/>
          </a:bodyPr>
          <a:lstStyle/>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high pressure, high temperature</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high pressure, low temperature</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low pressure, high temperature</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low pressure, low temperature</a:t>
            </a:r>
            <a:endParaRPr lang="en-US" sz="2400" b="0" strike="noStrike" spc="-1">
              <a:solidFill>
                <a:srgbClr val="000000"/>
              </a:solidFill>
              <a:latin typeface="Franklin Gothic Book"/>
            </a:endParaRPr>
          </a:p>
        </p:txBody>
      </p:sp>
      <p:grpSp>
        <p:nvGrpSpPr>
          <p:cNvPr id="96" name="Group 3"/>
          <p:cNvGrpSpPr/>
          <p:nvPr/>
        </p:nvGrpSpPr>
        <p:grpSpPr>
          <a:xfrm>
            <a:off x="5250600" y="1375200"/>
            <a:ext cx="3418200" cy="4293720"/>
            <a:chOff x="5250600" y="1375200"/>
            <a:chExt cx="3418200" cy="4293720"/>
          </a:xfrm>
        </p:grpSpPr>
        <p:sp>
          <p:nvSpPr>
            <p:cNvPr id="97" name="CustomShape 4"/>
            <p:cNvSpPr/>
            <p:nvPr/>
          </p:nvSpPr>
          <p:spPr>
            <a:xfrm>
              <a:off x="6877080" y="2140200"/>
              <a:ext cx="1042560" cy="369720"/>
            </a:xfrm>
            <a:custGeom>
              <a:avLst/>
              <a:gdLst/>
              <a:ahLst/>
              <a:cxnLst/>
              <a:rect l="l" t="t" r="r" b="b"/>
              <a:pathLst>
                <a:path w="1042881" h="370030">
                  <a:moveTo>
                    <a:pt x="1317" y="370030"/>
                  </a:moveTo>
                  <a:lnTo>
                    <a:pt x="1317" y="266848"/>
                  </a:lnTo>
                  <a:cubicBezTo>
                    <a:pt x="1317" y="243721"/>
                    <a:pt x="-1648" y="244908"/>
                    <a:pt x="1317" y="231269"/>
                  </a:cubicBezTo>
                  <a:cubicBezTo>
                    <a:pt x="4282" y="217630"/>
                    <a:pt x="11398" y="198654"/>
                    <a:pt x="19107" y="185015"/>
                  </a:cubicBezTo>
                  <a:cubicBezTo>
                    <a:pt x="26816" y="171376"/>
                    <a:pt x="32153" y="163667"/>
                    <a:pt x="47571" y="149435"/>
                  </a:cubicBezTo>
                  <a:cubicBezTo>
                    <a:pt x="62989" y="135203"/>
                    <a:pt x="74849" y="118600"/>
                    <a:pt x="111615" y="99624"/>
                  </a:cubicBezTo>
                  <a:cubicBezTo>
                    <a:pt x="148381" y="80648"/>
                    <a:pt x="210052" y="52184"/>
                    <a:pt x="268165" y="35580"/>
                  </a:cubicBezTo>
                  <a:cubicBezTo>
                    <a:pt x="326279" y="18976"/>
                    <a:pt x="392101" y="4151"/>
                    <a:pt x="460296" y="0"/>
                  </a:cubicBezTo>
                  <a:cubicBezTo>
                    <a:pt x="528491" y="-4151"/>
                    <a:pt x="610324" y="-593"/>
                    <a:pt x="677333" y="10674"/>
                  </a:cubicBezTo>
                  <a:cubicBezTo>
                    <a:pt x="744342" y="21941"/>
                    <a:pt x="807792" y="43882"/>
                    <a:pt x="862348" y="67602"/>
                  </a:cubicBezTo>
                  <a:cubicBezTo>
                    <a:pt x="916904" y="91322"/>
                    <a:pt x="975017" y="126308"/>
                    <a:pt x="1004667" y="152993"/>
                  </a:cubicBezTo>
                  <a:cubicBezTo>
                    <a:pt x="1034317" y="179678"/>
                    <a:pt x="1034316" y="198061"/>
                    <a:pt x="1040246" y="227711"/>
                  </a:cubicBezTo>
                  <a:cubicBezTo>
                    <a:pt x="1046176" y="257361"/>
                    <a:pt x="1040246" y="330892"/>
                    <a:pt x="1040246" y="330892"/>
                  </a:cubicBezTo>
                </a:path>
              </a:pathLst>
            </a:custGeom>
            <a:noFill/>
            <a:ln w="38160">
              <a:solidFill>
                <a:schemeClr val="tx1"/>
              </a:solidFill>
            </a:ln>
          </p:spPr>
          <p:style>
            <a:lnRef idx="2">
              <a:schemeClr val="accent1">
                <a:shade val="50000"/>
              </a:schemeClr>
            </a:lnRef>
            <a:fillRef idx="1">
              <a:schemeClr val="accent1"/>
            </a:fillRef>
            <a:effectRef idx="0">
              <a:schemeClr val="accent1"/>
            </a:effectRef>
            <a:fontRef idx="minor"/>
          </p:style>
        </p:sp>
        <p:sp>
          <p:nvSpPr>
            <p:cNvPr id="98" name="Line 5"/>
            <p:cNvSpPr/>
            <p:nvPr/>
          </p:nvSpPr>
          <p:spPr>
            <a:xfrm>
              <a:off x="6877080" y="2509920"/>
              <a:ext cx="360" cy="210600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99" name="Line 6"/>
            <p:cNvSpPr/>
            <p:nvPr/>
          </p:nvSpPr>
          <p:spPr>
            <a:xfrm>
              <a:off x="7920000" y="2460960"/>
              <a:ext cx="360" cy="210564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100" name="CustomShape 7"/>
            <p:cNvSpPr/>
            <p:nvPr/>
          </p:nvSpPr>
          <p:spPr>
            <a:xfrm rot="10800000">
              <a:off x="6877440" y="4431240"/>
              <a:ext cx="1042560" cy="369720"/>
            </a:xfrm>
            <a:custGeom>
              <a:avLst/>
              <a:gdLst/>
              <a:ahLst/>
              <a:cxnLst/>
              <a:rect l="l" t="t" r="r" b="b"/>
              <a:pathLst>
                <a:path w="1042881" h="370030">
                  <a:moveTo>
                    <a:pt x="1317" y="370030"/>
                  </a:moveTo>
                  <a:lnTo>
                    <a:pt x="1317" y="266848"/>
                  </a:lnTo>
                  <a:cubicBezTo>
                    <a:pt x="1317" y="243721"/>
                    <a:pt x="-1648" y="244908"/>
                    <a:pt x="1317" y="231269"/>
                  </a:cubicBezTo>
                  <a:cubicBezTo>
                    <a:pt x="4282" y="217630"/>
                    <a:pt x="11398" y="198654"/>
                    <a:pt x="19107" y="185015"/>
                  </a:cubicBezTo>
                  <a:cubicBezTo>
                    <a:pt x="26816" y="171376"/>
                    <a:pt x="32153" y="163667"/>
                    <a:pt x="47571" y="149435"/>
                  </a:cubicBezTo>
                  <a:cubicBezTo>
                    <a:pt x="62989" y="135203"/>
                    <a:pt x="74849" y="118600"/>
                    <a:pt x="111615" y="99624"/>
                  </a:cubicBezTo>
                  <a:cubicBezTo>
                    <a:pt x="148381" y="80648"/>
                    <a:pt x="210052" y="52184"/>
                    <a:pt x="268165" y="35580"/>
                  </a:cubicBezTo>
                  <a:cubicBezTo>
                    <a:pt x="326279" y="18976"/>
                    <a:pt x="392101" y="4151"/>
                    <a:pt x="460296" y="0"/>
                  </a:cubicBezTo>
                  <a:cubicBezTo>
                    <a:pt x="528491" y="-4151"/>
                    <a:pt x="610324" y="-593"/>
                    <a:pt x="677333" y="10674"/>
                  </a:cubicBezTo>
                  <a:cubicBezTo>
                    <a:pt x="744342" y="21941"/>
                    <a:pt x="807792" y="43882"/>
                    <a:pt x="862348" y="67602"/>
                  </a:cubicBezTo>
                  <a:cubicBezTo>
                    <a:pt x="916904" y="91322"/>
                    <a:pt x="975017" y="126308"/>
                    <a:pt x="1004667" y="152993"/>
                  </a:cubicBezTo>
                  <a:cubicBezTo>
                    <a:pt x="1034317" y="179678"/>
                    <a:pt x="1034316" y="198061"/>
                    <a:pt x="1040246" y="227711"/>
                  </a:cubicBezTo>
                  <a:cubicBezTo>
                    <a:pt x="1046176" y="257361"/>
                    <a:pt x="1040246" y="330892"/>
                    <a:pt x="1040246" y="330892"/>
                  </a:cubicBezTo>
                </a:path>
              </a:pathLst>
            </a:custGeom>
            <a:noFill/>
            <a:ln w="38160">
              <a:solidFill>
                <a:schemeClr val="tx1"/>
              </a:solidFill>
            </a:ln>
          </p:spPr>
          <p:style>
            <a:lnRef idx="2">
              <a:schemeClr val="accent1">
                <a:shade val="50000"/>
              </a:schemeClr>
            </a:lnRef>
            <a:fillRef idx="1">
              <a:schemeClr val="accent1"/>
            </a:fillRef>
            <a:effectRef idx="0">
              <a:schemeClr val="accent1"/>
            </a:effectRef>
            <a:fontRef idx="minor"/>
          </p:style>
        </p:sp>
        <p:sp>
          <p:nvSpPr>
            <p:cNvPr id="101" name="Line 8"/>
            <p:cNvSpPr/>
            <p:nvPr/>
          </p:nvSpPr>
          <p:spPr>
            <a:xfrm>
              <a:off x="6877080" y="2787120"/>
              <a:ext cx="104292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102" name="Line 9"/>
            <p:cNvSpPr/>
            <p:nvPr/>
          </p:nvSpPr>
          <p:spPr>
            <a:xfrm>
              <a:off x="6877080" y="2939400"/>
              <a:ext cx="104292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103" name="Line 10"/>
            <p:cNvSpPr/>
            <p:nvPr/>
          </p:nvSpPr>
          <p:spPr>
            <a:xfrm>
              <a:off x="6884640" y="3091680"/>
              <a:ext cx="104292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104" name="Line 11"/>
            <p:cNvSpPr/>
            <p:nvPr/>
          </p:nvSpPr>
          <p:spPr>
            <a:xfrm>
              <a:off x="6877080" y="3244320"/>
              <a:ext cx="104292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105" name="Line 12"/>
            <p:cNvSpPr/>
            <p:nvPr/>
          </p:nvSpPr>
          <p:spPr>
            <a:xfrm>
              <a:off x="6884640" y="3396600"/>
              <a:ext cx="104292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106" name="Line 13"/>
            <p:cNvSpPr/>
            <p:nvPr/>
          </p:nvSpPr>
          <p:spPr>
            <a:xfrm>
              <a:off x="6884640" y="3548880"/>
              <a:ext cx="104292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107" name="Line 14"/>
            <p:cNvSpPr/>
            <p:nvPr/>
          </p:nvSpPr>
          <p:spPr>
            <a:xfrm>
              <a:off x="6888960" y="3701520"/>
              <a:ext cx="104292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108" name="Line 15"/>
            <p:cNvSpPr/>
            <p:nvPr/>
          </p:nvSpPr>
          <p:spPr>
            <a:xfrm>
              <a:off x="6897960" y="3853800"/>
              <a:ext cx="104292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109" name="Line 16"/>
            <p:cNvSpPr/>
            <p:nvPr/>
          </p:nvSpPr>
          <p:spPr>
            <a:xfrm>
              <a:off x="6895080" y="4011480"/>
              <a:ext cx="104292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110" name="Line 17"/>
            <p:cNvSpPr/>
            <p:nvPr/>
          </p:nvSpPr>
          <p:spPr>
            <a:xfrm>
              <a:off x="6897960" y="4163760"/>
              <a:ext cx="104292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111" name="Line 18"/>
            <p:cNvSpPr/>
            <p:nvPr/>
          </p:nvSpPr>
          <p:spPr>
            <a:xfrm>
              <a:off x="7419600" y="4800960"/>
              <a:ext cx="0" cy="2937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112" name="CustomShape 19"/>
            <p:cNvSpPr/>
            <p:nvPr/>
          </p:nvSpPr>
          <p:spPr>
            <a:xfrm>
              <a:off x="7410600" y="5094720"/>
              <a:ext cx="965880" cy="360"/>
            </a:xfrm>
            <a:custGeom>
              <a:avLst/>
              <a:gdLst/>
              <a:ahLst/>
              <a:cxnLst/>
              <a:rect l="l" t="t" r="r" b="b"/>
              <a:pathLst>
                <a:path w="21600" h="21600">
                  <a:moveTo>
                    <a:pt x="0" y="0"/>
                  </a:moveTo>
                  <a:lnTo>
                    <a:pt x="21600" y="21600"/>
                  </a:lnTo>
                </a:path>
              </a:pathLst>
            </a:custGeom>
            <a:noFill/>
            <a:ln w="38160">
              <a:solidFill>
                <a:schemeClr val="tx1"/>
              </a:solidFill>
              <a:tailEnd type="triangle" w="med" len="med"/>
            </a:ln>
          </p:spPr>
          <p:style>
            <a:lnRef idx="1">
              <a:schemeClr val="accent1"/>
            </a:lnRef>
            <a:fillRef idx="0">
              <a:schemeClr val="accent1"/>
            </a:fillRef>
            <a:effectRef idx="0">
              <a:schemeClr val="accent1"/>
            </a:effectRef>
            <a:fontRef idx="minor"/>
          </p:style>
        </p:sp>
        <p:sp>
          <p:nvSpPr>
            <p:cNvPr id="113" name="CustomShape 20"/>
            <p:cNvSpPr/>
            <p:nvPr/>
          </p:nvSpPr>
          <p:spPr>
            <a:xfrm>
              <a:off x="7165800" y="5243400"/>
              <a:ext cx="1455480" cy="425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200" b="0" strike="noStrike" spc="-1">
                  <a:solidFill>
                    <a:srgbClr val="000000"/>
                  </a:solidFill>
                  <a:latin typeface="Arial"/>
                </a:rPr>
                <a:t>liquid out</a:t>
              </a:r>
              <a:endParaRPr lang="en-US" sz="2200" b="0" strike="noStrike" spc="-1">
                <a:latin typeface="Arial"/>
              </a:endParaRPr>
            </a:p>
          </p:txBody>
        </p:sp>
        <p:pic>
          <p:nvPicPr>
            <p:cNvPr id="114" name="Picture 2"/>
            <p:cNvPicPr/>
            <p:nvPr/>
          </p:nvPicPr>
          <p:blipFill>
            <a:blip r:embed="rId3"/>
            <a:stretch/>
          </p:blipFill>
          <p:spPr>
            <a:xfrm rot="10800000">
              <a:off x="7368120" y="1683360"/>
              <a:ext cx="1145880" cy="456840"/>
            </a:xfrm>
            <a:prstGeom prst="rect">
              <a:avLst/>
            </a:prstGeom>
            <a:ln>
              <a:noFill/>
            </a:ln>
          </p:spPr>
        </p:pic>
        <p:sp>
          <p:nvSpPr>
            <p:cNvPr id="115" name="CustomShape 21"/>
            <p:cNvSpPr/>
            <p:nvPr/>
          </p:nvSpPr>
          <p:spPr>
            <a:xfrm>
              <a:off x="7213320" y="1375200"/>
              <a:ext cx="1455480" cy="425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200" b="0" strike="noStrike" spc="-1">
                  <a:solidFill>
                    <a:srgbClr val="000000"/>
                  </a:solidFill>
                  <a:latin typeface="Arial"/>
                </a:rPr>
                <a:t>gas out</a:t>
              </a:r>
              <a:endParaRPr lang="en-US" sz="2200" b="0" strike="noStrike" spc="-1">
                <a:latin typeface="Arial"/>
              </a:endParaRPr>
            </a:p>
          </p:txBody>
        </p:sp>
        <p:sp>
          <p:nvSpPr>
            <p:cNvPr id="116" name="CustomShape 22"/>
            <p:cNvSpPr/>
            <p:nvPr/>
          </p:nvSpPr>
          <p:spPr>
            <a:xfrm>
              <a:off x="6056280" y="2620440"/>
              <a:ext cx="820440" cy="360"/>
            </a:xfrm>
            <a:custGeom>
              <a:avLst/>
              <a:gdLst/>
              <a:ahLst/>
              <a:cxnLst/>
              <a:rect l="l" t="t" r="r" b="b"/>
              <a:pathLst>
                <a:path w="21600" h="21600">
                  <a:moveTo>
                    <a:pt x="0" y="0"/>
                  </a:moveTo>
                  <a:lnTo>
                    <a:pt x="21600" y="21600"/>
                  </a:lnTo>
                </a:path>
              </a:pathLst>
            </a:custGeom>
            <a:noFill/>
            <a:ln w="38160">
              <a:solidFill>
                <a:schemeClr val="tx1"/>
              </a:solidFill>
              <a:tailEnd type="triangle" w="med" len="med"/>
            </a:ln>
          </p:spPr>
          <p:style>
            <a:lnRef idx="1">
              <a:schemeClr val="accent1"/>
            </a:lnRef>
            <a:fillRef idx="0">
              <a:schemeClr val="accent1"/>
            </a:fillRef>
            <a:effectRef idx="0">
              <a:schemeClr val="accent1"/>
            </a:effectRef>
            <a:fontRef idx="minor"/>
          </p:style>
        </p:sp>
        <p:sp>
          <p:nvSpPr>
            <p:cNvPr id="117" name="CustomShape 23"/>
            <p:cNvSpPr/>
            <p:nvPr/>
          </p:nvSpPr>
          <p:spPr>
            <a:xfrm>
              <a:off x="6051600" y="4286520"/>
              <a:ext cx="820440" cy="360"/>
            </a:xfrm>
            <a:custGeom>
              <a:avLst/>
              <a:gdLst/>
              <a:ahLst/>
              <a:cxnLst/>
              <a:rect l="l" t="t" r="r" b="b"/>
              <a:pathLst>
                <a:path w="21600" h="21600">
                  <a:moveTo>
                    <a:pt x="0" y="0"/>
                  </a:moveTo>
                  <a:lnTo>
                    <a:pt x="21600" y="21600"/>
                  </a:lnTo>
                </a:path>
              </a:pathLst>
            </a:custGeom>
            <a:noFill/>
            <a:ln w="38160">
              <a:solidFill>
                <a:schemeClr val="tx1"/>
              </a:solidFill>
              <a:tailEnd type="triangle" w="med" len="med"/>
            </a:ln>
          </p:spPr>
          <p:style>
            <a:lnRef idx="1">
              <a:schemeClr val="accent1"/>
            </a:lnRef>
            <a:fillRef idx="0">
              <a:schemeClr val="accent1"/>
            </a:fillRef>
            <a:effectRef idx="0">
              <a:schemeClr val="accent1"/>
            </a:effectRef>
            <a:fontRef idx="minor"/>
          </p:style>
        </p:sp>
        <p:sp>
          <p:nvSpPr>
            <p:cNvPr id="118" name="CustomShape 24"/>
            <p:cNvSpPr/>
            <p:nvPr/>
          </p:nvSpPr>
          <p:spPr>
            <a:xfrm>
              <a:off x="5529600" y="3796200"/>
              <a:ext cx="1455480" cy="425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200" b="0" strike="noStrike" spc="-1">
                  <a:solidFill>
                    <a:srgbClr val="000000"/>
                  </a:solidFill>
                  <a:latin typeface="Arial"/>
                </a:rPr>
                <a:t>gas in</a:t>
              </a:r>
              <a:endParaRPr lang="en-US" sz="2200" b="0" strike="noStrike" spc="-1">
                <a:latin typeface="Arial"/>
              </a:endParaRPr>
            </a:p>
          </p:txBody>
        </p:sp>
        <p:sp>
          <p:nvSpPr>
            <p:cNvPr id="119" name="CustomShape 25"/>
            <p:cNvSpPr/>
            <p:nvPr/>
          </p:nvSpPr>
          <p:spPr>
            <a:xfrm>
              <a:off x="5250600" y="2140200"/>
              <a:ext cx="2013120" cy="425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200" b="0" strike="noStrike" spc="-1">
                  <a:solidFill>
                    <a:srgbClr val="000000"/>
                  </a:solidFill>
                  <a:latin typeface="Arial"/>
                </a:rPr>
                <a:t>liquid in</a:t>
              </a:r>
              <a:endParaRPr lang="en-US" sz="2200" b="0" strike="noStrike" spc="-1">
                <a:latin typeface="Arial"/>
              </a:endParaRPr>
            </a:p>
          </p:txBody>
        </p:sp>
      </p:gr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9" name="TextShape 1"/>
          <p:cNvSpPr txBox="1"/>
          <p:nvPr/>
        </p:nvSpPr>
        <p:spPr>
          <a:xfrm>
            <a:off x="617400" y="386640"/>
            <a:ext cx="7002000" cy="687960"/>
          </a:xfrm>
          <a:prstGeom prst="rect">
            <a:avLst/>
          </a:prstGeom>
          <a:noFill/>
          <a:ln>
            <a:noFill/>
          </a:ln>
        </p:spPr>
        <p:txBody>
          <a:bodyPr lIns="0" tIns="0" rIns="0" bIns="0"/>
          <a:lstStyle/>
          <a:p>
            <a:pPr>
              <a:lnSpc>
                <a:spcPct val="110000"/>
              </a:lnSpc>
            </a:pPr>
            <a:r>
              <a:rPr lang="en-US" sz="2600" b="0" strike="noStrike" spc="-1">
                <a:solidFill>
                  <a:srgbClr val="000000"/>
                </a:solidFill>
                <a:latin typeface="Arial"/>
              </a:rPr>
              <a:t>What is heat exchanger B doing?</a:t>
            </a:r>
            <a:endParaRPr lang="en-US" sz="2600" b="0" strike="noStrike" spc="-1">
              <a:solidFill>
                <a:srgbClr val="000000"/>
              </a:solidFill>
              <a:latin typeface="Franklin Gothic Book"/>
            </a:endParaRPr>
          </a:p>
        </p:txBody>
      </p:sp>
      <p:sp>
        <p:nvSpPr>
          <p:cNvPr id="250" name="TextShape 2"/>
          <p:cNvSpPr txBox="1"/>
          <p:nvPr/>
        </p:nvSpPr>
        <p:spPr>
          <a:xfrm>
            <a:off x="1076040" y="5044680"/>
            <a:ext cx="7404120" cy="1231200"/>
          </a:xfrm>
          <a:prstGeom prst="rect">
            <a:avLst/>
          </a:prstGeom>
          <a:noFill/>
          <a:ln>
            <a:noFill/>
          </a:ln>
        </p:spPr>
        <p:txBody>
          <a:bodyPr lIns="0" tIns="0" rIns="0" bIns="0"/>
          <a:lstStyle/>
          <a:p>
            <a:pPr marL="457200" indent="-456840">
              <a:lnSpc>
                <a:spcPct val="150000"/>
              </a:lnSpc>
              <a:buClr>
                <a:srgbClr val="000000"/>
              </a:buClr>
              <a:buFont typeface="Franklin Gothic Medium"/>
              <a:buAutoNum type="alphaUcPeriod"/>
            </a:pPr>
            <a:r>
              <a:rPr lang="en-US" sz="1600" b="0" strike="noStrike" spc="-1" dirty="0">
                <a:solidFill>
                  <a:srgbClr val="000000"/>
                </a:solidFill>
                <a:latin typeface="Arial"/>
              </a:rPr>
              <a:t>heating</a:t>
            </a:r>
            <a:endParaRPr lang="en-US" sz="1600" b="0" strike="noStrike" spc="-1" dirty="0">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1600" b="0" strike="noStrike" spc="-1" dirty="0">
                <a:solidFill>
                  <a:srgbClr val="000000"/>
                </a:solidFill>
                <a:latin typeface="Arial"/>
              </a:rPr>
              <a:t>cooling</a:t>
            </a:r>
            <a:endParaRPr lang="en-US" sz="1600" b="0" strike="noStrike" spc="-1" dirty="0">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1600" b="0" strike="noStrike" spc="-1" dirty="0">
                <a:solidFill>
                  <a:srgbClr val="000000"/>
                </a:solidFill>
                <a:latin typeface="Arial"/>
              </a:rPr>
              <a:t>nothing (not needed)</a:t>
            </a:r>
            <a:endParaRPr lang="en-US" sz="1600" b="0" strike="noStrike" spc="-1" dirty="0">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1600" b="0" strike="noStrike" spc="-1" dirty="0">
                <a:solidFill>
                  <a:srgbClr val="000000"/>
                </a:solidFill>
                <a:latin typeface="Arial"/>
              </a:rPr>
              <a:t>depends</a:t>
            </a:r>
            <a:endParaRPr lang="en-US" sz="1600" b="0" strike="noStrike" spc="-1" dirty="0">
              <a:solidFill>
                <a:srgbClr val="000000"/>
              </a:solidFill>
              <a:latin typeface="Franklin Gothic Book"/>
            </a:endParaRPr>
          </a:p>
        </p:txBody>
      </p:sp>
      <p:grpSp>
        <p:nvGrpSpPr>
          <p:cNvPr id="251" name="Group 3"/>
          <p:cNvGrpSpPr/>
          <p:nvPr/>
        </p:nvGrpSpPr>
        <p:grpSpPr>
          <a:xfrm>
            <a:off x="618840" y="1338618"/>
            <a:ext cx="8059680" cy="3706062"/>
            <a:chOff x="618840" y="1338618"/>
            <a:chExt cx="8059680" cy="3706062"/>
          </a:xfrm>
        </p:grpSpPr>
        <p:grpSp>
          <p:nvGrpSpPr>
            <p:cNvPr id="252" name="Group 4"/>
            <p:cNvGrpSpPr/>
            <p:nvPr/>
          </p:nvGrpSpPr>
          <p:grpSpPr>
            <a:xfrm>
              <a:off x="2596680" y="1739160"/>
              <a:ext cx="483480" cy="1034640"/>
              <a:chOff x="2596680" y="1739160"/>
              <a:chExt cx="483480" cy="1034640"/>
            </a:xfrm>
          </p:grpSpPr>
          <p:sp>
            <p:nvSpPr>
              <p:cNvPr id="253" name="CustomShape 5"/>
              <p:cNvSpPr/>
              <p:nvPr/>
            </p:nvSpPr>
            <p:spPr>
              <a:xfrm rot="16200000">
                <a:off x="2790720" y="2469240"/>
                <a:ext cx="349920" cy="226440"/>
              </a:xfrm>
              <a:prstGeom prst="flowChartOnlineStorage">
                <a:avLst/>
              </a:prstGeom>
              <a:solidFill>
                <a:schemeClr val="bg1"/>
              </a:solidFill>
              <a:ln w="28440">
                <a:solidFill>
                  <a:schemeClr val="tx1"/>
                </a:solidFill>
              </a:ln>
            </p:spPr>
            <p:style>
              <a:lnRef idx="2">
                <a:schemeClr val="accent1">
                  <a:shade val="50000"/>
                </a:schemeClr>
              </a:lnRef>
              <a:fillRef idx="1">
                <a:schemeClr val="accent1"/>
              </a:fillRef>
              <a:effectRef idx="0">
                <a:schemeClr val="accent1"/>
              </a:effectRef>
              <a:fontRef idx="minor"/>
            </p:style>
          </p:sp>
          <p:sp>
            <p:nvSpPr>
              <p:cNvPr id="254" name="CustomShape 6"/>
              <p:cNvSpPr/>
              <p:nvPr/>
            </p:nvSpPr>
            <p:spPr>
              <a:xfrm>
                <a:off x="2608920" y="1739160"/>
                <a:ext cx="471240" cy="1034640"/>
              </a:xfrm>
              <a:custGeom>
                <a:avLst/>
                <a:gdLst/>
                <a:ahLst/>
                <a:cxnLst/>
                <a:rect l="l" t="t" r="r" b="b"/>
                <a:pathLst>
                  <a:path w="21600" h="21596">
                    <a:moveTo>
                      <a:pt x="0" y="0"/>
                    </a:moveTo>
                    <a:lnTo>
                      <a:pt x="21600" y="0"/>
                    </a:lnTo>
                    <a:lnTo>
                      <a:pt x="21600" y="19080"/>
                    </a:lnTo>
                    <a:cubicBezTo>
                      <a:pt x="10800" y="19080"/>
                      <a:pt x="10800" y="23922"/>
                      <a:pt x="0" y="20172"/>
                    </a:cubicBezTo>
                    <a:lnTo>
                      <a:pt x="0" y="0"/>
                    </a:lnTo>
                    <a:close/>
                  </a:path>
                </a:pathLst>
              </a:custGeom>
              <a:solidFill>
                <a:schemeClr val="bg1"/>
              </a:solidFill>
              <a:ln w="28440">
                <a:solidFill>
                  <a:schemeClr val="tx1"/>
                </a:solidFill>
              </a:ln>
            </p:spPr>
            <p:style>
              <a:lnRef idx="2">
                <a:schemeClr val="accent1">
                  <a:shade val="50000"/>
                </a:schemeClr>
              </a:lnRef>
              <a:fillRef idx="1">
                <a:schemeClr val="accent1"/>
              </a:fillRef>
              <a:effectRef idx="0">
                <a:schemeClr val="accent1"/>
              </a:effectRef>
              <a:fontRef idx="minor"/>
            </p:style>
          </p:sp>
          <p:sp>
            <p:nvSpPr>
              <p:cNvPr id="255" name="Line 7"/>
              <p:cNvSpPr/>
              <p:nvPr/>
            </p:nvSpPr>
            <p:spPr>
              <a:xfrm>
                <a:off x="2608560" y="1988280"/>
                <a:ext cx="46224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56" name="Line 8"/>
              <p:cNvSpPr/>
              <p:nvPr/>
            </p:nvSpPr>
            <p:spPr>
              <a:xfrm>
                <a:off x="2596680" y="2248920"/>
                <a:ext cx="46188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57" name="Line 9"/>
              <p:cNvSpPr/>
              <p:nvPr/>
            </p:nvSpPr>
            <p:spPr>
              <a:xfrm>
                <a:off x="2608560" y="2499480"/>
                <a:ext cx="46224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grpSp>
        <p:grpSp>
          <p:nvGrpSpPr>
            <p:cNvPr id="258" name="Group 10"/>
            <p:cNvGrpSpPr/>
            <p:nvPr/>
          </p:nvGrpSpPr>
          <p:grpSpPr>
            <a:xfrm>
              <a:off x="2611440" y="2867040"/>
              <a:ext cx="483120" cy="1034640"/>
              <a:chOff x="2611440" y="2867040"/>
              <a:chExt cx="483120" cy="1034640"/>
            </a:xfrm>
          </p:grpSpPr>
          <p:sp>
            <p:nvSpPr>
              <p:cNvPr id="259" name="CustomShape 11"/>
              <p:cNvSpPr/>
              <p:nvPr/>
            </p:nvSpPr>
            <p:spPr>
              <a:xfrm rot="5400000">
                <a:off x="2550240" y="2945160"/>
                <a:ext cx="349920" cy="226440"/>
              </a:xfrm>
              <a:prstGeom prst="flowChartOnlineStorage">
                <a:avLst/>
              </a:prstGeom>
              <a:solidFill>
                <a:schemeClr val="bg1"/>
              </a:solidFill>
              <a:ln w="28440">
                <a:solidFill>
                  <a:schemeClr val="tx1"/>
                </a:solidFill>
              </a:ln>
            </p:spPr>
            <p:style>
              <a:lnRef idx="2">
                <a:schemeClr val="accent1">
                  <a:shade val="50000"/>
                </a:schemeClr>
              </a:lnRef>
              <a:fillRef idx="1">
                <a:schemeClr val="accent1"/>
              </a:fillRef>
              <a:effectRef idx="0">
                <a:schemeClr val="accent1"/>
              </a:effectRef>
              <a:fontRef idx="minor"/>
            </p:style>
          </p:sp>
          <p:sp>
            <p:nvSpPr>
              <p:cNvPr id="260" name="CustomShape 12"/>
              <p:cNvSpPr/>
              <p:nvPr/>
            </p:nvSpPr>
            <p:spPr>
              <a:xfrm rot="10800000">
                <a:off x="2611440" y="2867040"/>
                <a:ext cx="471240" cy="1034640"/>
              </a:xfrm>
              <a:custGeom>
                <a:avLst/>
                <a:gdLst/>
                <a:ahLst/>
                <a:cxnLst/>
                <a:rect l="l" t="t" r="r" b="b"/>
                <a:pathLst>
                  <a:path w="21600" h="21596">
                    <a:moveTo>
                      <a:pt x="0" y="0"/>
                    </a:moveTo>
                    <a:lnTo>
                      <a:pt x="21600" y="0"/>
                    </a:lnTo>
                    <a:lnTo>
                      <a:pt x="21600" y="19080"/>
                    </a:lnTo>
                    <a:cubicBezTo>
                      <a:pt x="10800" y="19080"/>
                      <a:pt x="10800" y="23922"/>
                      <a:pt x="0" y="20172"/>
                    </a:cubicBezTo>
                    <a:lnTo>
                      <a:pt x="0" y="0"/>
                    </a:lnTo>
                    <a:close/>
                  </a:path>
                </a:pathLst>
              </a:custGeom>
              <a:solidFill>
                <a:schemeClr val="bg1"/>
              </a:solidFill>
              <a:ln w="28440">
                <a:solidFill>
                  <a:schemeClr val="tx1"/>
                </a:solidFill>
              </a:ln>
            </p:spPr>
            <p:style>
              <a:lnRef idx="2">
                <a:schemeClr val="accent1">
                  <a:shade val="50000"/>
                </a:schemeClr>
              </a:lnRef>
              <a:fillRef idx="1">
                <a:schemeClr val="accent1"/>
              </a:fillRef>
              <a:effectRef idx="0">
                <a:schemeClr val="accent1"/>
              </a:effectRef>
              <a:fontRef idx="minor"/>
            </p:style>
          </p:sp>
          <p:sp>
            <p:nvSpPr>
              <p:cNvPr id="261" name="Line 13"/>
              <p:cNvSpPr/>
              <p:nvPr/>
            </p:nvSpPr>
            <p:spPr>
              <a:xfrm flipH="1">
                <a:off x="2620440" y="3652560"/>
                <a:ext cx="46188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62" name="Line 14"/>
              <p:cNvSpPr/>
              <p:nvPr/>
            </p:nvSpPr>
            <p:spPr>
              <a:xfrm flipH="1">
                <a:off x="2632320" y="3391920"/>
                <a:ext cx="46224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63" name="Line 15"/>
              <p:cNvSpPr/>
              <p:nvPr/>
            </p:nvSpPr>
            <p:spPr>
              <a:xfrm flipH="1">
                <a:off x="2620440" y="3141360"/>
                <a:ext cx="46188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grpSp>
        <p:grpSp>
          <p:nvGrpSpPr>
            <p:cNvPr id="264" name="Group 16"/>
            <p:cNvGrpSpPr/>
            <p:nvPr/>
          </p:nvGrpSpPr>
          <p:grpSpPr>
            <a:xfrm>
              <a:off x="5165640" y="1739160"/>
              <a:ext cx="483120" cy="1034640"/>
              <a:chOff x="5165640" y="1739160"/>
              <a:chExt cx="483120" cy="1034640"/>
            </a:xfrm>
          </p:grpSpPr>
          <p:sp>
            <p:nvSpPr>
              <p:cNvPr id="265" name="CustomShape 17"/>
              <p:cNvSpPr/>
              <p:nvPr/>
            </p:nvSpPr>
            <p:spPr>
              <a:xfrm rot="16200000">
                <a:off x="5359680" y="2469240"/>
                <a:ext cx="349920" cy="226440"/>
              </a:xfrm>
              <a:prstGeom prst="flowChartOnlineStorage">
                <a:avLst/>
              </a:prstGeom>
              <a:solidFill>
                <a:schemeClr val="bg1"/>
              </a:solidFill>
              <a:ln w="28440">
                <a:solidFill>
                  <a:schemeClr val="tx1"/>
                </a:solidFill>
              </a:ln>
            </p:spPr>
            <p:style>
              <a:lnRef idx="2">
                <a:schemeClr val="accent1">
                  <a:shade val="50000"/>
                </a:schemeClr>
              </a:lnRef>
              <a:fillRef idx="1">
                <a:schemeClr val="accent1"/>
              </a:fillRef>
              <a:effectRef idx="0">
                <a:schemeClr val="accent1"/>
              </a:effectRef>
              <a:fontRef idx="minor"/>
            </p:style>
          </p:sp>
          <p:sp>
            <p:nvSpPr>
              <p:cNvPr id="266" name="CustomShape 18"/>
              <p:cNvSpPr/>
              <p:nvPr/>
            </p:nvSpPr>
            <p:spPr>
              <a:xfrm>
                <a:off x="5177520" y="1739160"/>
                <a:ext cx="471240" cy="1034640"/>
              </a:xfrm>
              <a:custGeom>
                <a:avLst/>
                <a:gdLst/>
                <a:ahLst/>
                <a:cxnLst/>
                <a:rect l="l" t="t" r="r" b="b"/>
                <a:pathLst>
                  <a:path w="21600" h="21596">
                    <a:moveTo>
                      <a:pt x="0" y="0"/>
                    </a:moveTo>
                    <a:lnTo>
                      <a:pt x="21600" y="0"/>
                    </a:lnTo>
                    <a:lnTo>
                      <a:pt x="21600" y="19080"/>
                    </a:lnTo>
                    <a:cubicBezTo>
                      <a:pt x="10800" y="19080"/>
                      <a:pt x="10800" y="23922"/>
                      <a:pt x="0" y="20172"/>
                    </a:cubicBezTo>
                    <a:lnTo>
                      <a:pt x="0" y="0"/>
                    </a:lnTo>
                    <a:close/>
                  </a:path>
                </a:pathLst>
              </a:custGeom>
              <a:solidFill>
                <a:schemeClr val="bg1"/>
              </a:solidFill>
              <a:ln w="28440">
                <a:solidFill>
                  <a:schemeClr val="tx1"/>
                </a:solidFill>
              </a:ln>
            </p:spPr>
            <p:style>
              <a:lnRef idx="2">
                <a:schemeClr val="accent1">
                  <a:shade val="50000"/>
                </a:schemeClr>
              </a:lnRef>
              <a:fillRef idx="1">
                <a:schemeClr val="accent1"/>
              </a:fillRef>
              <a:effectRef idx="0">
                <a:schemeClr val="accent1"/>
              </a:effectRef>
              <a:fontRef idx="minor"/>
            </p:style>
          </p:sp>
          <p:sp>
            <p:nvSpPr>
              <p:cNvPr id="267" name="Line 19"/>
              <p:cNvSpPr/>
              <p:nvPr/>
            </p:nvSpPr>
            <p:spPr>
              <a:xfrm>
                <a:off x="5177520" y="1988280"/>
                <a:ext cx="46224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68" name="Line 20"/>
              <p:cNvSpPr/>
              <p:nvPr/>
            </p:nvSpPr>
            <p:spPr>
              <a:xfrm>
                <a:off x="5165640" y="2248920"/>
                <a:ext cx="46188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69" name="Line 21"/>
              <p:cNvSpPr/>
              <p:nvPr/>
            </p:nvSpPr>
            <p:spPr>
              <a:xfrm>
                <a:off x="5177520" y="2499480"/>
                <a:ext cx="46224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grpSp>
        <p:grpSp>
          <p:nvGrpSpPr>
            <p:cNvPr id="270" name="Group 22"/>
            <p:cNvGrpSpPr/>
            <p:nvPr/>
          </p:nvGrpSpPr>
          <p:grpSpPr>
            <a:xfrm>
              <a:off x="5180400" y="2867040"/>
              <a:ext cx="483120" cy="1034640"/>
              <a:chOff x="5180400" y="2867040"/>
              <a:chExt cx="483120" cy="1034640"/>
            </a:xfrm>
          </p:grpSpPr>
          <p:sp>
            <p:nvSpPr>
              <p:cNvPr id="271" name="CustomShape 23"/>
              <p:cNvSpPr/>
              <p:nvPr/>
            </p:nvSpPr>
            <p:spPr>
              <a:xfrm rot="5400000">
                <a:off x="5119200" y="2945160"/>
                <a:ext cx="349920" cy="226440"/>
              </a:xfrm>
              <a:prstGeom prst="flowChartOnlineStorage">
                <a:avLst/>
              </a:prstGeom>
              <a:solidFill>
                <a:schemeClr val="bg1"/>
              </a:solidFill>
              <a:ln w="28440">
                <a:solidFill>
                  <a:schemeClr val="tx1"/>
                </a:solidFill>
              </a:ln>
            </p:spPr>
            <p:style>
              <a:lnRef idx="2">
                <a:schemeClr val="accent1">
                  <a:shade val="50000"/>
                </a:schemeClr>
              </a:lnRef>
              <a:fillRef idx="1">
                <a:schemeClr val="accent1"/>
              </a:fillRef>
              <a:effectRef idx="0">
                <a:schemeClr val="accent1"/>
              </a:effectRef>
              <a:fontRef idx="minor"/>
            </p:style>
          </p:sp>
          <p:sp>
            <p:nvSpPr>
              <p:cNvPr id="272" name="CustomShape 24"/>
              <p:cNvSpPr/>
              <p:nvPr/>
            </p:nvSpPr>
            <p:spPr>
              <a:xfrm rot="10800000">
                <a:off x="5180400" y="2867040"/>
                <a:ext cx="471240" cy="1034640"/>
              </a:xfrm>
              <a:custGeom>
                <a:avLst/>
                <a:gdLst/>
                <a:ahLst/>
                <a:cxnLst/>
                <a:rect l="l" t="t" r="r" b="b"/>
                <a:pathLst>
                  <a:path w="21600" h="21596">
                    <a:moveTo>
                      <a:pt x="0" y="0"/>
                    </a:moveTo>
                    <a:lnTo>
                      <a:pt x="21600" y="0"/>
                    </a:lnTo>
                    <a:lnTo>
                      <a:pt x="21600" y="19080"/>
                    </a:lnTo>
                    <a:cubicBezTo>
                      <a:pt x="10800" y="19080"/>
                      <a:pt x="10800" y="23922"/>
                      <a:pt x="0" y="20172"/>
                    </a:cubicBezTo>
                    <a:lnTo>
                      <a:pt x="0" y="0"/>
                    </a:lnTo>
                    <a:close/>
                  </a:path>
                </a:pathLst>
              </a:custGeom>
              <a:solidFill>
                <a:schemeClr val="bg1"/>
              </a:solidFill>
              <a:ln w="28440">
                <a:solidFill>
                  <a:schemeClr val="tx1"/>
                </a:solidFill>
              </a:ln>
            </p:spPr>
            <p:style>
              <a:lnRef idx="2">
                <a:schemeClr val="accent1">
                  <a:shade val="50000"/>
                </a:schemeClr>
              </a:lnRef>
              <a:fillRef idx="1">
                <a:schemeClr val="accent1"/>
              </a:fillRef>
              <a:effectRef idx="0">
                <a:schemeClr val="accent1"/>
              </a:effectRef>
              <a:fontRef idx="minor"/>
            </p:style>
          </p:sp>
          <p:sp>
            <p:nvSpPr>
              <p:cNvPr id="273" name="Line 25"/>
              <p:cNvSpPr/>
              <p:nvPr/>
            </p:nvSpPr>
            <p:spPr>
              <a:xfrm flipH="1">
                <a:off x="5189040" y="3652560"/>
                <a:ext cx="46224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74" name="Line 26"/>
              <p:cNvSpPr/>
              <p:nvPr/>
            </p:nvSpPr>
            <p:spPr>
              <a:xfrm flipH="1">
                <a:off x="5201280" y="3391920"/>
                <a:ext cx="46224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75" name="Line 27"/>
              <p:cNvSpPr/>
              <p:nvPr/>
            </p:nvSpPr>
            <p:spPr>
              <a:xfrm flipH="1">
                <a:off x="5189040" y="3141360"/>
                <a:ext cx="46224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grpSp>
        <p:sp>
          <p:nvSpPr>
            <p:cNvPr id="276" name="CustomShape 28"/>
            <p:cNvSpPr/>
            <p:nvPr/>
          </p:nvSpPr>
          <p:spPr>
            <a:xfrm flipV="1">
              <a:off x="2725200" y="3886801"/>
              <a:ext cx="360" cy="412920"/>
            </a:xfrm>
            <a:custGeom>
              <a:avLst/>
              <a:gdLst/>
              <a:ahLst/>
              <a:cxnLst/>
              <a:rect l="l" t="t" r="r" b="b"/>
              <a:pathLst>
                <a:path w="21600" h="21600">
                  <a:moveTo>
                    <a:pt x="0" y="0"/>
                  </a:moveTo>
                  <a:lnTo>
                    <a:pt x="21600" y="21600"/>
                  </a:lnTo>
                </a:path>
              </a:pathLst>
            </a:custGeom>
            <a:noFill/>
            <a:ln w="28440">
              <a:solidFill>
                <a:schemeClr val="tx1"/>
              </a:solidFill>
              <a:tailEnd type="triangle" w="med" len="med"/>
            </a:ln>
          </p:spPr>
          <p:style>
            <a:lnRef idx="1">
              <a:schemeClr val="accent1"/>
            </a:lnRef>
            <a:fillRef idx="0">
              <a:schemeClr val="accent1"/>
            </a:fillRef>
            <a:effectRef idx="0">
              <a:schemeClr val="accent1"/>
            </a:effectRef>
            <a:fontRef idx="minor"/>
          </p:style>
        </p:sp>
        <p:sp>
          <p:nvSpPr>
            <p:cNvPr id="277" name="Line 29"/>
            <p:cNvSpPr/>
            <p:nvPr/>
          </p:nvSpPr>
          <p:spPr>
            <a:xfrm flipH="1">
              <a:off x="1664280" y="4314960"/>
              <a:ext cx="106056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78" name="Line 30"/>
            <p:cNvSpPr/>
            <p:nvPr/>
          </p:nvSpPr>
          <p:spPr>
            <a:xfrm flipV="1">
              <a:off x="2724840" y="1451160"/>
              <a:ext cx="360" cy="28800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79" name="CustomShape 31"/>
            <p:cNvSpPr/>
            <p:nvPr/>
          </p:nvSpPr>
          <p:spPr>
            <a:xfrm flipH="1">
              <a:off x="1663920" y="1451520"/>
              <a:ext cx="1060200" cy="360"/>
            </a:xfrm>
            <a:custGeom>
              <a:avLst/>
              <a:gdLst/>
              <a:ahLst/>
              <a:cxnLst/>
              <a:rect l="l" t="t" r="r" b="b"/>
              <a:pathLst>
                <a:path w="21600" h="21600">
                  <a:moveTo>
                    <a:pt x="0" y="0"/>
                  </a:moveTo>
                  <a:lnTo>
                    <a:pt x="21600" y="21600"/>
                  </a:lnTo>
                </a:path>
              </a:pathLst>
            </a:custGeom>
            <a:noFill/>
            <a:ln w="28440">
              <a:solidFill>
                <a:schemeClr val="tx1"/>
              </a:solidFill>
              <a:tailEnd type="triangle" w="med" len="med"/>
            </a:ln>
          </p:spPr>
          <p:style>
            <a:lnRef idx="1">
              <a:schemeClr val="accent1"/>
            </a:lnRef>
            <a:fillRef idx="0">
              <a:schemeClr val="accent1"/>
            </a:fillRef>
            <a:effectRef idx="0">
              <a:schemeClr val="accent1"/>
            </a:effectRef>
            <a:fontRef idx="minor"/>
          </p:style>
        </p:sp>
        <p:sp>
          <p:nvSpPr>
            <p:cNvPr id="280" name="Line 32"/>
            <p:cNvSpPr/>
            <p:nvPr/>
          </p:nvSpPr>
          <p:spPr>
            <a:xfrm>
              <a:off x="2966040" y="3901680"/>
              <a:ext cx="360" cy="41328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81" name="CustomShape 33"/>
            <p:cNvSpPr/>
            <p:nvPr/>
          </p:nvSpPr>
          <p:spPr>
            <a:xfrm>
              <a:off x="2966040" y="4360320"/>
              <a:ext cx="3339000" cy="360"/>
            </a:xfrm>
            <a:custGeom>
              <a:avLst/>
              <a:gdLst/>
              <a:ahLst/>
              <a:cxnLst/>
              <a:rect l="l" t="t" r="r" b="b"/>
              <a:pathLst>
                <a:path w="21600" h="21600">
                  <a:moveTo>
                    <a:pt x="0" y="0"/>
                  </a:moveTo>
                  <a:lnTo>
                    <a:pt x="21600" y="21600"/>
                  </a:lnTo>
                </a:path>
              </a:pathLst>
            </a:custGeom>
            <a:noFill/>
            <a:ln w="28440">
              <a:solidFill>
                <a:schemeClr val="tx1"/>
              </a:solidFill>
              <a:tailEnd type="triangle" w="med" len="med"/>
            </a:ln>
          </p:spPr>
          <p:style>
            <a:lnRef idx="1">
              <a:schemeClr val="accent1"/>
            </a:lnRef>
            <a:fillRef idx="0">
              <a:schemeClr val="accent1"/>
            </a:fillRef>
            <a:effectRef idx="0">
              <a:schemeClr val="accent1"/>
            </a:effectRef>
            <a:fontRef idx="minor"/>
          </p:style>
        </p:sp>
        <p:sp>
          <p:nvSpPr>
            <p:cNvPr id="282" name="Line 34"/>
            <p:cNvSpPr/>
            <p:nvPr/>
          </p:nvSpPr>
          <p:spPr>
            <a:xfrm flipV="1">
              <a:off x="6305400" y="1451160"/>
              <a:ext cx="360" cy="29091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83" name="Line 35"/>
            <p:cNvSpPr/>
            <p:nvPr/>
          </p:nvSpPr>
          <p:spPr>
            <a:xfrm flipH="1">
              <a:off x="5547240" y="1451160"/>
              <a:ext cx="75816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84" name="CustomShape 36"/>
            <p:cNvSpPr/>
            <p:nvPr/>
          </p:nvSpPr>
          <p:spPr>
            <a:xfrm>
              <a:off x="5535000" y="1451520"/>
              <a:ext cx="360" cy="287640"/>
            </a:xfrm>
            <a:custGeom>
              <a:avLst/>
              <a:gdLst/>
              <a:ahLst/>
              <a:cxnLst/>
              <a:rect l="l" t="t" r="r" b="b"/>
              <a:pathLst>
                <a:path w="21600" h="21600">
                  <a:moveTo>
                    <a:pt x="0" y="0"/>
                  </a:moveTo>
                  <a:lnTo>
                    <a:pt x="21600" y="21600"/>
                  </a:lnTo>
                </a:path>
              </a:pathLst>
            </a:custGeom>
            <a:noFill/>
            <a:ln w="28440">
              <a:solidFill>
                <a:schemeClr val="tx1"/>
              </a:solidFill>
              <a:tailEnd type="triangle" w="med" len="med"/>
            </a:ln>
          </p:spPr>
          <p:style>
            <a:lnRef idx="1">
              <a:schemeClr val="accent1"/>
            </a:lnRef>
            <a:fillRef idx="0">
              <a:schemeClr val="accent1"/>
            </a:fillRef>
            <a:effectRef idx="0">
              <a:schemeClr val="accent1"/>
            </a:effectRef>
            <a:fontRef idx="minor"/>
          </p:style>
        </p:sp>
        <p:sp>
          <p:nvSpPr>
            <p:cNvPr id="285" name="CustomShape 37"/>
            <p:cNvSpPr/>
            <p:nvPr/>
          </p:nvSpPr>
          <p:spPr>
            <a:xfrm flipV="1">
              <a:off x="5294160" y="1338618"/>
              <a:ext cx="360" cy="354960"/>
            </a:xfrm>
            <a:custGeom>
              <a:avLst/>
              <a:gdLst/>
              <a:ahLst/>
              <a:cxnLst/>
              <a:rect l="l" t="t" r="r" b="b"/>
              <a:pathLst>
                <a:path w="21600" h="21600">
                  <a:moveTo>
                    <a:pt x="0" y="0"/>
                  </a:moveTo>
                  <a:lnTo>
                    <a:pt x="21600" y="21600"/>
                  </a:lnTo>
                </a:path>
              </a:pathLst>
            </a:custGeom>
            <a:noFill/>
            <a:ln w="28440">
              <a:solidFill>
                <a:schemeClr val="tx1"/>
              </a:solidFill>
              <a:tailEnd type="triangle" w="med" len="med"/>
            </a:ln>
          </p:spPr>
          <p:style>
            <a:lnRef idx="1">
              <a:schemeClr val="accent1"/>
            </a:lnRef>
            <a:fillRef idx="0">
              <a:schemeClr val="accent1"/>
            </a:fillRef>
            <a:effectRef idx="0">
              <a:schemeClr val="accent1"/>
            </a:effectRef>
            <a:fontRef idx="minor"/>
          </p:style>
        </p:sp>
        <p:sp>
          <p:nvSpPr>
            <p:cNvPr id="286" name="Line 38"/>
            <p:cNvSpPr/>
            <p:nvPr/>
          </p:nvSpPr>
          <p:spPr>
            <a:xfrm flipH="1">
              <a:off x="5547240" y="4150080"/>
              <a:ext cx="140652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87" name="CustomShape 39"/>
            <p:cNvSpPr/>
            <p:nvPr/>
          </p:nvSpPr>
          <p:spPr>
            <a:xfrm flipV="1">
              <a:off x="5535000" y="3872921"/>
              <a:ext cx="360" cy="248040"/>
            </a:xfrm>
            <a:custGeom>
              <a:avLst/>
              <a:gdLst/>
              <a:ahLst/>
              <a:cxnLst/>
              <a:rect l="l" t="t" r="r" b="b"/>
              <a:pathLst>
                <a:path w="21600" h="21600">
                  <a:moveTo>
                    <a:pt x="0" y="0"/>
                  </a:moveTo>
                  <a:lnTo>
                    <a:pt x="21600" y="21600"/>
                  </a:lnTo>
                </a:path>
              </a:pathLst>
            </a:custGeom>
            <a:noFill/>
            <a:ln w="28440">
              <a:solidFill>
                <a:schemeClr val="tx1"/>
              </a:solidFill>
              <a:tailEnd type="triangle" w="med" len="med"/>
            </a:ln>
          </p:spPr>
          <p:style>
            <a:lnRef idx="1">
              <a:schemeClr val="accent1"/>
            </a:lnRef>
            <a:fillRef idx="0">
              <a:schemeClr val="accent1"/>
            </a:fillRef>
            <a:effectRef idx="0">
              <a:schemeClr val="accent1"/>
            </a:effectRef>
            <a:fontRef idx="minor"/>
          </p:style>
        </p:sp>
        <p:sp>
          <p:nvSpPr>
            <p:cNvPr id="288" name="CustomShape 40"/>
            <p:cNvSpPr/>
            <p:nvPr/>
          </p:nvSpPr>
          <p:spPr>
            <a:xfrm>
              <a:off x="5294160" y="3901680"/>
              <a:ext cx="360" cy="206280"/>
            </a:xfrm>
            <a:custGeom>
              <a:avLst/>
              <a:gdLst/>
              <a:ahLst/>
              <a:cxnLst/>
              <a:rect l="l" t="t" r="r" b="b"/>
              <a:pathLst>
                <a:path w="21600" h="21600">
                  <a:moveTo>
                    <a:pt x="0" y="0"/>
                  </a:moveTo>
                  <a:lnTo>
                    <a:pt x="21600" y="21600"/>
                  </a:lnTo>
                </a:path>
              </a:pathLst>
            </a:custGeom>
            <a:noFill/>
            <a:ln w="28440">
              <a:solidFill>
                <a:schemeClr val="tx1"/>
              </a:solidFill>
              <a:tailEnd type="triangle" w="med" len="med"/>
            </a:ln>
          </p:spPr>
          <p:style>
            <a:lnRef idx="1">
              <a:schemeClr val="accent1"/>
            </a:lnRef>
            <a:fillRef idx="0">
              <a:schemeClr val="accent1"/>
            </a:fillRef>
            <a:effectRef idx="0">
              <a:schemeClr val="accent1"/>
            </a:effectRef>
            <a:fontRef idx="minor"/>
          </p:style>
        </p:sp>
        <p:sp>
          <p:nvSpPr>
            <p:cNvPr id="289" name="Line 41"/>
            <p:cNvSpPr/>
            <p:nvPr/>
          </p:nvSpPr>
          <p:spPr>
            <a:xfrm flipH="1">
              <a:off x="3475080" y="4099680"/>
              <a:ext cx="181872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90" name="Line 42"/>
            <p:cNvSpPr/>
            <p:nvPr/>
          </p:nvSpPr>
          <p:spPr>
            <a:xfrm flipV="1">
              <a:off x="3475080" y="1451160"/>
              <a:ext cx="360" cy="264852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91" name="Line 43"/>
            <p:cNvSpPr/>
            <p:nvPr/>
          </p:nvSpPr>
          <p:spPr>
            <a:xfrm flipH="1">
              <a:off x="2966040" y="1451160"/>
              <a:ext cx="50904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92" name="CustomShape 44"/>
            <p:cNvSpPr/>
            <p:nvPr/>
          </p:nvSpPr>
          <p:spPr>
            <a:xfrm>
              <a:off x="2966040" y="1451520"/>
              <a:ext cx="360" cy="287640"/>
            </a:xfrm>
            <a:custGeom>
              <a:avLst/>
              <a:gdLst/>
              <a:ahLst/>
              <a:cxnLst/>
              <a:rect l="l" t="t" r="r" b="b"/>
              <a:pathLst>
                <a:path w="21600" h="21600">
                  <a:moveTo>
                    <a:pt x="0" y="0"/>
                  </a:moveTo>
                  <a:lnTo>
                    <a:pt x="21600" y="21600"/>
                  </a:lnTo>
                </a:path>
              </a:pathLst>
            </a:custGeom>
            <a:noFill/>
            <a:ln w="28440">
              <a:solidFill>
                <a:schemeClr val="tx1"/>
              </a:solidFill>
              <a:tailEnd type="triangle" w="med" len="med"/>
            </a:ln>
          </p:spPr>
          <p:style>
            <a:lnRef idx="1">
              <a:schemeClr val="accent1"/>
            </a:lnRef>
            <a:fillRef idx="0">
              <a:schemeClr val="accent1"/>
            </a:fillRef>
            <a:effectRef idx="0">
              <a:schemeClr val="accent1"/>
            </a:effectRef>
            <a:fontRef idx="minor"/>
          </p:style>
        </p:sp>
        <p:sp>
          <p:nvSpPr>
            <p:cNvPr id="293" name="CustomShape 45"/>
            <p:cNvSpPr/>
            <p:nvPr/>
          </p:nvSpPr>
          <p:spPr>
            <a:xfrm>
              <a:off x="7052760" y="3964320"/>
              <a:ext cx="162576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000" b="0" strike="noStrike" spc="-1">
                  <a:solidFill>
                    <a:srgbClr val="000000"/>
                  </a:solidFill>
                  <a:latin typeface="Arial"/>
                </a:rPr>
                <a:t>stripping gas</a:t>
              </a:r>
              <a:endParaRPr lang="en-US" sz="2000" b="0" strike="noStrike" spc="-1">
                <a:latin typeface="Arial"/>
              </a:endParaRPr>
            </a:p>
          </p:txBody>
        </p:sp>
        <p:sp>
          <p:nvSpPr>
            <p:cNvPr id="294" name="CustomShape 46"/>
            <p:cNvSpPr/>
            <p:nvPr/>
          </p:nvSpPr>
          <p:spPr>
            <a:xfrm>
              <a:off x="618840" y="3902760"/>
              <a:ext cx="209052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US" sz="2000" b="0" strike="noStrike" spc="-1">
                  <a:solidFill>
                    <a:srgbClr val="000000"/>
                  </a:solidFill>
                  <a:latin typeface="Arial"/>
                </a:rPr>
                <a:t>gas to be treated</a:t>
              </a:r>
              <a:endParaRPr lang="en-US" sz="2000" b="0" strike="noStrike" spc="-1">
                <a:latin typeface="Arial"/>
              </a:endParaRPr>
            </a:p>
          </p:txBody>
        </p:sp>
        <p:sp>
          <p:nvSpPr>
            <p:cNvPr id="295" name="CustomShape 47"/>
            <p:cNvSpPr/>
            <p:nvPr/>
          </p:nvSpPr>
          <p:spPr>
            <a:xfrm>
              <a:off x="4275720" y="4150800"/>
              <a:ext cx="441360" cy="441360"/>
            </a:xfrm>
            <a:prstGeom prst="ellipse">
              <a:avLst/>
            </a:prstGeom>
            <a:solidFill>
              <a:schemeClr val="bg1"/>
            </a:solidFill>
            <a:ln w="28440">
              <a:solidFill>
                <a:schemeClr val="tx1"/>
              </a:solidFill>
            </a:ln>
          </p:spPr>
          <p:style>
            <a:lnRef idx="2">
              <a:schemeClr val="accent1">
                <a:shade val="50000"/>
              </a:schemeClr>
            </a:lnRef>
            <a:fillRef idx="1">
              <a:schemeClr val="accent1"/>
            </a:fillRef>
            <a:effectRef idx="0">
              <a:schemeClr val="accent1"/>
            </a:effectRef>
            <a:fontRef idx="minor"/>
          </p:style>
          <p:txBody>
            <a:bodyPr anchor="ctr"/>
            <a:lstStyle/>
            <a:p>
              <a:pPr algn="ctr">
                <a:lnSpc>
                  <a:spcPct val="100000"/>
                </a:lnSpc>
              </a:pPr>
              <a:r>
                <a:rPr lang="en-US" sz="2400" b="0" strike="noStrike" spc="-1">
                  <a:solidFill>
                    <a:srgbClr val="000000"/>
                  </a:solidFill>
                  <a:latin typeface="Franklin Gothic Book"/>
                </a:rPr>
                <a:t>A</a:t>
              </a:r>
              <a:endParaRPr lang="en-US" sz="2400" b="0" strike="noStrike" spc="-1">
                <a:latin typeface="Arial"/>
              </a:endParaRPr>
            </a:p>
          </p:txBody>
        </p:sp>
        <p:sp>
          <p:nvSpPr>
            <p:cNvPr id="296" name="CustomShape 48"/>
            <p:cNvSpPr/>
            <p:nvPr/>
          </p:nvSpPr>
          <p:spPr>
            <a:xfrm>
              <a:off x="3250080" y="2445120"/>
              <a:ext cx="471240" cy="471240"/>
            </a:xfrm>
            <a:prstGeom prst="ellipse">
              <a:avLst/>
            </a:prstGeom>
            <a:solidFill>
              <a:schemeClr val="bg1"/>
            </a:solidFill>
            <a:ln w="28440">
              <a:solidFill>
                <a:schemeClr val="tx1"/>
              </a:solidFill>
            </a:ln>
          </p:spPr>
          <p:style>
            <a:lnRef idx="2">
              <a:schemeClr val="accent1">
                <a:shade val="50000"/>
              </a:schemeClr>
            </a:lnRef>
            <a:fillRef idx="1">
              <a:schemeClr val="accent1"/>
            </a:fillRef>
            <a:effectRef idx="0">
              <a:schemeClr val="accent1"/>
            </a:effectRef>
            <a:fontRef idx="minor"/>
          </p:style>
          <p:txBody>
            <a:bodyPr anchor="ctr"/>
            <a:lstStyle/>
            <a:p>
              <a:pPr algn="ctr">
                <a:lnSpc>
                  <a:spcPct val="100000"/>
                </a:lnSpc>
              </a:pPr>
              <a:r>
                <a:rPr lang="en-US" sz="2400" b="0" strike="noStrike" spc="-1">
                  <a:solidFill>
                    <a:srgbClr val="000000"/>
                  </a:solidFill>
                  <a:latin typeface="Franklin Gothic Book"/>
                </a:rPr>
                <a:t>B</a:t>
              </a:r>
              <a:endParaRPr lang="en-US" sz="2400" b="0" strike="noStrike" spc="-1">
                <a:latin typeface="Arial"/>
              </a:endParaRPr>
            </a:p>
          </p:txBody>
        </p:sp>
        <p:sp>
          <p:nvSpPr>
            <p:cNvPr id="297" name="CustomShape 49"/>
            <p:cNvSpPr/>
            <p:nvPr/>
          </p:nvSpPr>
          <p:spPr>
            <a:xfrm>
              <a:off x="2966040" y="4314960"/>
              <a:ext cx="360" cy="327960"/>
            </a:xfrm>
            <a:custGeom>
              <a:avLst/>
              <a:gdLst/>
              <a:ahLst/>
              <a:cxnLst/>
              <a:rect l="l" t="t" r="r" b="b"/>
              <a:pathLst>
                <a:path w="21600" h="21600">
                  <a:moveTo>
                    <a:pt x="0" y="0"/>
                  </a:moveTo>
                  <a:lnTo>
                    <a:pt x="21600" y="21600"/>
                  </a:lnTo>
                </a:path>
              </a:pathLst>
            </a:custGeom>
            <a:noFill/>
            <a:ln w="28440">
              <a:solidFill>
                <a:schemeClr val="tx1"/>
              </a:solidFill>
              <a:tailEnd type="triangle" w="med" len="med"/>
            </a:ln>
          </p:spPr>
          <p:style>
            <a:lnRef idx="1">
              <a:schemeClr val="accent1"/>
            </a:lnRef>
            <a:fillRef idx="0">
              <a:schemeClr val="accent1"/>
            </a:fillRef>
            <a:effectRef idx="0">
              <a:schemeClr val="accent1"/>
            </a:effectRef>
            <a:fontRef idx="minor"/>
          </p:style>
        </p:sp>
        <p:sp>
          <p:nvSpPr>
            <p:cNvPr id="298" name="CustomShape 50"/>
            <p:cNvSpPr/>
            <p:nvPr/>
          </p:nvSpPr>
          <p:spPr>
            <a:xfrm>
              <a:off x="2970000" y="4344480"/>
              <a:ext cx="988920" cy="7002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000" b="0" strike="noStrike" spc="-1">
                  <a:solidFill>
                    <a:srgbClr val="000000"/>
                  </a:solidFill>
                  <a:latin typeface="Arial"/>
                </a:rPr>
                <a:t>spent</a:t>
              </a:r>
              <a:endParaRPr lang="en-US" sz="2000" b="0" strike="noStrike" spc="-1">
                <a:latin typeface="Arial"/>
              </a:endParaRPr>
            </a:p>
            <a:p>
              <a:pPr>
                <a:lnSpc>
                  <a:spcPct val="100000"/>
                </a:lnSpc>
              </a:pPr>
              <a:r>
                <a:rPr lang="en-US" sz="2000" b="0" strike="noStrike" spc="-1">
                  <a:solidFill>
                    <a:srgbClr val="000000"/>
                  </a:solidFill>
                  <a:latin typeface="Arial"/>
                </a:rPr>
                <a:t>solvent</a:t>
              </a:r>
              <a:endParaRPr lang="en-US" sz="2000" b="0" strike="noStrike" spc="-1">
                <a:latin typeface="Arial"/>
              </a:endParaRPr>
            </a:p>
          </p:txBody>
        </p:sp>
        <p:sp>
          <p:nvSpPr>
            <p:cNvPr id="299" name="CustomShape 51"/>
            <p:cNvSpPr/>
            <p:nvPr/>
          </p:nvSpPr>
          <p:spPr>
            <a:xfrm>
              <a:off x="936720" y="1451520"/>
              <a:ext cx="145512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US" sz="2000" b="0" strike="noStrike" spc="-1">
                  <a:solidFill>
                    <a:srgbClr val="000000"/>
                  </a:solidFill>
                  <a:latin typeface="Arial"/>
                </a:rPr>
                <a:t>treated gas</a:t>
              </a:r>
              <a:endParaRPr lang="en-US" sz="2000" b="0" strike="noStrike" spc="-1">
                <a:latin typeface="Arial"/>
              </a:endParaRPr>
            </a:p>
          </p:txBody>
        </p:sp>
      </p:gr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TextShape 1"/>
          <p:cNvSpPr txBox="1"/>
          <p:nvPr/>
        </p:nvSpPr>
        <p:spPr>
          <a:xfrm>
            <a:off x="617400" y="386640"/>
            <a:ext cx="7002000" cy="687960"/>
          </a:xfrm>
          <a:prstGeom prst="rect">
            <a:avLst/>
          </a:prstGeom>
          <a:noFill/>
          <a:ln>
            <a:noFill/>
          </a:ln>
        </p:spPr>
        <p:txBody>
          <a:bodyPr lIns="0" tIns="0" rIns="0" bIns="0"/>
          <a:lstStyle/>
          <a:p>
            <a:pPr>
              <a:lnSpc>
                <a:spcPct val="110000"/>
              </a:lnSpc>
            </a:pPr>
            <a:r>
              <a:rPr lang="en-US" sz="2600" b="0" strike="noStrike" spc="-1" dirty="0">
                <a:solidFill>
                  <a:srgbClr val="000000"/>
                </a:solidFill>
                <a:latin typeface="Arial"/>
              </a:rPr>
              <a:t>What is heat exchanger A doing?</a:t>
            </a:r>
            <a:endParaRPr lang="en-US" sz="2600" b="0" strike="noStrike" spc="-1" dirty="0">
              <a:solidFill>
                <a:srgbClr val="000000"/>
              </a:solidFill>
              <a:latin typeface="Franklin Gothic Book"/>
            </a:endParaRPr>
          </a:p>
        </p:txBody>
      </p:sp>
      <p:sp>
        <p:nvSpPr>
          <p:cNvPr id="250" name="TextShape 2"/>
          <p:cNvSpPr txBox="1"/>
          <p:nvPr/>
        </p:nvSpPr>
        <p:spPr>
          <a:xfrm>
            <a:off x="1076040" y="5044680"/>
            <a:ext cx="7404120" cy="1231200"/>
          </a:xfrm>
          <a:prstGeom prst="rect">
            <a:avLst/>
          </a:prstGeom>
          <a:noFill/>
          <a:ln>
            <a:noFill/>
          </a:ln>
        </p:spPr>
        <p:txBody>
          <a:bodyPr lIns="0" tIns="0" rIns="0" bIns="0"/>
          <a:lstStyle/>
          <a:p>
            <a:pPr marL="457200" indent="-456840">
              <a:lnSpc>
                <a:spcPct val="150000"/>
              </a:lnSpc>
              <a:buClr>
                <a:srgbClr val="000000"/>
              </a:buClr>
              <a:buFont typeface="Franklin Gothic Medium"/>
              <a:buAutoNum type="alphaUcPeriod"/>
            </a:pPr>
            <a:r>
              <a:rPr lang="en-US" sz="1600" b="0" strike="noStrike" spc="-1" dirty="0">
                <a:solidFill>
                  <a:srgbClr val="000000"/>
                </a:solidFill>
                <a:latin typeface="Arial"/>
              </a:rPr>
              <a:t>heating</a:t>
            </a:r>
            <a:endParaRPr lang="en-US" sz="1600" b="0" strike="noStrike" spc="-1" dirty="0">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1600" b="0" strike="noStrike" spc="-1" dirty="0">
                <a:solidFill>
                  <a:srgbClr val="000000"/>
                </a:solidFill>
                <a:latin typeface="Arial"/>
              </a:rPr>
              <a:t>cooling</a:t>
            </a:r>
            <a:endParaRPr lang="en-US" sz="1600" b="0" strike="noStrike" spc="-1" dirty="0">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1600" b="0" strike="noStrike" spc="-1" dirty="0">
                <a:solidFill>
                  <a:srgbClr val="000000"/>
                </a:solidFill>
                <a:latin typeface="Arial"/>
              </a:rPr>
              <a:t>nothing (not needed)</a:t>
            </a:r>
            <a:endParaRPr lang="en-US" sz="1600" b="0" strike="noStrike" spc="-1" dirty="0">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1600" b="0" strike="noStrike" spc="-1" dirty="0">
                <a:solidFill>
                  <a:srgbClr val="000000"/>
                </a:solidFill>
                <a:latin typeface="Arial"/>
              </a:rPr>
              <a:t>depends</a:t>
            </a:r>
            <a:endParaRPr lang="en-US" sz="1600" b="0" strike="noStrike" spc="-1" dirty="0">
              <a:solidFill>
                <a:srgbClr val="000000"/>
              </a:solidFill>
              <a:latin typeface="Franklin Gothic Book"/>
            </a:endParaRPr>
          </a:p>
        </p:txBody>
      </p:sp>
      <p:grpSp>
        <p:nvGrpSpPr>
          <p:cNvPr id="251" name="Group 3"/>
          <p:cNvGrpSpPr/>
          <p:nvPr/>
        </p:nvGrpSpPr>
        <p:grpSpPr>
          <a:xfrm>
            <a:off x="618840" y="1338618"/>
            <a:ext cx="8059680" cy="3706062"/>
            <a:chOff x="618840" y="1338618"/>
            <a:chExt cx="8059680" cy="3706062"/>
          </a:xfrm>
        </p:grpSpPr>
        <p:grpSp>
          <p:nvGrpSpPr>
            <p:cNvPr id="252" name="Group 4"/>
            <p:cNvGrpSpPr/>
            <p:nvPr/>
          </p:nvGrpSpPr>
          <p:grpSpPr>
            <a:xfrm>
              <a:off x="2596680" y="1739160"/>
              <a:ext cx="483480" cy="1034640"/>
              <a:chOff x="2596680" y="1739160"/>
              <a:chExt cx="483480" cy="1034640"/>
            </a:xfrm>
          </p:grpSpPr>
          <p:sp>
            <p:nvSpPr>
              <p:cNvPr id="253" name="CustomShape 5"/>
              <p:cNvSpPr/>
              <p:nvPr/>
            </p:nvSpPr>
            <p:spPr>
              <a:xfrm rot="16200000">
                <a:off x="2790720" y="2469240"/>
                <a:ext cx="349920" cy="226440"/>
              </a:xfrm>
              <a:prstGeom prst="flowChartOnlineStorage">
                <a:avLst/>
              </a:prstGeom>
              <a:solidFill>
                <a:schemeClr val="bg1"/>
              </a:solidFill>
              <a:ln w="28440">
                <a:solidFill>
                  <a:schemeClr val="tx1"/>
                </a:solidFill>
              </a:ln>
            </p:spPr>
            <p:style>
              <a:lnRef idx="2">
                <a:schemeClr val="accent1">
                  <a:shade val="50000"/>
                </a:schemeClr>
              </a:lnRef>
              <a:fillRef idx="1">
                <a:schemeClr val="accent1"/>
              </a:fillRef>
              <a:effectRef idx="0">
                <a:schemeClr val="accent1"/>
              </a:effectRef>
              <a:fontRef idx="minor"/>
            </p:style>
          </p:sp>
          <p:sp>
            <p:nvSpPr>
              <p:cNvPr id="254" name="CustomShape 6"/>
              <p:cNvSpPr/>
              <p:nvPr/>
            </p:nvSpPr>
            <p:spPr>
              <a:xfrm>
                <a:off x="2608920" y="1739160"/>
                <a:ext cx="471240" cy="1034640"/>
              </a:xfrm>
              <a:custGeom>
                <a:avLst/>
                <a:gdLst/>
                <a:ahLst/>
                <a:cxnLst/>
                <a:rect l="l" t="t" r="r" b="b"/>
                <a:pathLst>
                  <a:path w="21600" h="21596">
                    <a:moveTo>
                      <a:pt x="0" y="0"/>
                    </a:moveTo>
                    <a:lnTo>
                      <a:pt x="21600" y="0"/>
                    </a:lnTo>
                    <a:lnTo>
                      <a:pt x="21600" y="19080"/>
                    </a:lnTo>
                    <a:cubicBezTo>
                      <a:pt x="10800" y="19080"/>
                      <a:pt x="10800" y="23922"/>
                      <a:pt x="0" y="20172"/>
                    </a:cubicBezTo>
                    <a:lnTo>
                      <a:pt x="0" y="0"/>
                    </a:lnTo>
                    <a:close/>
                  </a:path>
                </a:pathLst>
              </a:custGeom>
              <a:solidFill>
                <a:schemeClr val="bg1"/>
              </a:solidFill>
              <a:ln w="28440">
                <a:solidFill>
                  <a:schemeClr val="tx1"/>
                </a:solidFill>
              </a:ln>
            </p:spPr>
            <p:style>
              <a:lnRef idx="2">
                <a:schemeClr val="accent1">
                  <a:shade val="50000"/>
                </a:schemeClr>
              </a:lnRef>
              <a:fillRef idx="1">
                <a:schemeClr val="accent1"/>
              </a:fillRef>
              <a:effectRef idx="0">
                <a:schemeClr val="accent1"/>
              </a:effectRef>
              <a:fontRef idx="minor"/>
            </p:style>
          </p:sp>
          <p:sp>
            <p:nvSpPr>
              <p:cNvPr id="255" name="Line 7"/>
              <p:cNvSpPr/>
              <p:nvPr/>
            </p:nvSpPr>
            <p:spPr>
              <a:xfrm>
                <a:off x="2608560" y="1988280"/>
                <a:ext cx="46224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56" name="Line 8"/>
              <p:cNvSpPr/>
              <p:nvPr/>
            </p:nvSpPr>
            <p:spPr>
              <a:xfrm>
                <a:off x="2596680" y="2248920"/>
                <a:ext cx="46188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57" name="Line 9"/>
              <p:cNvSpPr/>
              <p:nvPr/>
            </p:nvSpPr>
            <p:spPr>
              <a:xfrm>
                <a:off x="2608560" y="2499480"/>
                <a:ext cx="46224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grpSp>
        <p:grpSp>
          <p:nvGrpSpPr>
            <p:cNvPr id="258" name="Group 10"/>
            <p:cNvGrpSpPr/>
            <p:nvPr/>
          </p:nvGrpSpPr>
          <p:grpSpPr>
            <a:xfrm>
              <a:off x="2611440" y="2867040"/>
              <a:ext cx="483120" cy="1034640"/>
              <a:chOff x="2611440" y="2867040"/>
              <a:chExt cx="483120" cy="1034640"/>
            </a:xfrm>
          </p:grpSpPr>
          <p:sp>
            <p:nvSpPr>
              <p:cNvPr id="259" name="CustomShape 11"/>
              <p:cNvSpPr/>
              <p:nvPr/>
            </p:nvSpPr>
            <p:spPr>
              <a:xfrm rot="5400000">
                <a:off x="2550240" y="2945160"/>
                <a:ext cx="349920" cy="226440"/>
              </a:xfrm>
              <a:prstGeom prst="flowChartOnlineStorage">
                <a:avLst/>
              </a:prstGeom>
              <a:solidFill>
                <a:schemeClr val="bg1"/>
              </a:solidFill>
              <a:ln w="28440">
                <a:solidFill>
                  <a:schemeClr val="tx1"/>
                </a:solidFill>
              </a:ln>
            </p:spPr>
            <p:style>
              <a:lnRef idx="2">
                <a:schemeClr val="accent1">
                  <a:shade val="50000"/>
                </a:schemeClr>
              </a:lnRef>
              <a:fillRef idx="1">
                <a:schemeClr val="accent1"/>
              </a:fillRef>
              <a:effectRef idx="0">
                <a:schemeClr val="accent1"/>
              </a:effectRef>
              <a:fontRef idx="minor"/>
            </p:style>
          </p:sp>
          <p:sp>
            <p:nvSpPr>
              <p:cNvPr id="260" name="CustomShape 12"/>
              <p:cNvSpPr/>
              <p:nvPr/>
            </p:nvSpPr>
            <p:spPr>
              <a:xfrm rot="10800000">
                <a:off x="2611440" y="2867040"/>
                <a:ext cx="471240" cy="1034640"/>
              </a:xfrm>
              <a:custGeom>
                <a:avLst/>
                <a:gdLst/>
                <a:ahLst/>
                <a:cxnLst/>
                <a:rect l="l" t="t" r="r" b="b"/>
                <a:pathLst>
                  <a:path w="21600" h="21596">
                    <a:moveTo>
                      <a:pt x="0" y="0"/>
                    </a:moveTo>
                    <a:lnTo>
                      <a:pt x="21600" y="0"/>
                    </a:lnTo>
                    <a:lnTo>
                      <a:pt x="21600" y="19080"/>
                    </a:lnTo>
                    <a:cubicBezTo>
                      <a:pt x="10800" y="19080"/>
                      <a:pt x="10800" y="23922"/>
                      <a:pt x="0" y="20172"/>
                    </a:cubicBezTo>
                    <a:lnTo>
                      <a:pt x="0" y="0"/>
                    </a:lnTo>
                    <a:close/>
                  </a:path>
                </a:pathLst>
              </a:custGeom>
              <a:solidFill>
                <a:schemeClr val="bg1"/>
              </a:solidFill>
              <a:ln w="28440">
                <a:solidFill>
                  <a:schemeClr val="tx1"/>
                </a:solidFill>
              </a:ln>
            </p:spPr>
            <p:style>
              <a:lnRef idx="2">
                <a:schemeClr val="accent1">
                  <a:shade val="50000"/>
                </a:schemeClr>
              </a:lnRef>
              <a:fillRef idx="1">
                <a:schemeClr val="accent1"/>
              </a:fillRef>
              <a:effectRef idx="0">
                <a:schemeClr val="accent1"/>
              </a:effectRef>
              <a:fontRef idx="minor"/>
            </p:style>
          </p:sp>
          <p:sp>
            <p:nvSpPr>
              <p:cNvPr id="261" name="Line 13"/>
              <p:cNvSpPr/>
              <p:nvPr/>
            </p:nvSpPr>
            <p:spPr>
              <a:xfrm flipH="1">
                <a:off x="2620440" y="3652560"/>
                <a:ext cx="46188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62" name="Line 14"/>
              <p:cNvSpPr/>
              <p:nvPr/>
            </p:nvSpPr>
            <p:spPr>
              <a:xfrm flipH="1">
                <a:off x="2632320" y="3391920"/>
                <a:ext cx="46224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63" name="Line 15"/>
              <p:cNvSpPr/>
              <p:nvPr/>
            </p:nvSpPr>
            <p:spPr>
              <a:xfrm flipH="1">
                <a:off x="2620440" y="3141360"/>
                <a:ext cx="46188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grpSp>
        <p:grpSp>
          <p:nvGrpSpPr>
            <p:cNvPr id="264" name="Group 16"/>
            <p:cNvGrpSpPr/>
            <p:nvPr/>
          </p:nvGrpSpPr>
          <p:grpSpPr>
            <a:xfrm>
              <a:off x="5165640" y="1739160"/>
              <a:ext cx="483120" cy="1034640"/>
              <a:chOff x="5165640" y="1739160"/>
              <a:chExt cx="483120" cy="1034640"/>
            </a:xfrm>
          </p:grpSpPr>
          <p:sp>
            <p:nvSpPr>
              <p:cNvPr id="265" name="CustomShape 17"/>
              <p:cNvSpPr/>
              <p:nvPr/>
            </p:nvSpPr>
            <p:spPr>
              <a:xfrm rot="16200000">
                <a:off x="5359680" y="2469240"/>
                <a:ext cx="349920" cy="226440"/>
              </a:xfrm>
              <a:prstGeom prst="flowChartOnlineStorage">
                <a:avLst/>
              </a:prstGeom>
              <a:solidFill>
                <a:schemeClr val="bg1"/>
              </a:solidFill>
              <a:ln w="28440">
                <a:solidFill>
                  <a:schemeClr val="tx1"/>
                </a:solidFill>
              </a:ln>
            </p:spPr>
            <p:style>
              <a:lnRef idx="2">
                <a:schemeClr val="accent1">
                  <a:shade val="50000"/>
                </a:schemeClr>
              </a:lnRef>
              <a:fillRef idx="1">
                <a:schemeClr val="accent1"/>
              </a:fillRef>
              <a:effectRef idx="0">
                <a:schemeClr val="accent1"/>
              </a:effectRef>
              <a:fontRef idx="minor"/>
            </p:style>
          </p:sp>
          <p:sp>
            <p:nvSpPr>
              <p:cNvPr id="266" name="CustomShape 18"/>
              <p:cNvSpPr/>
              <p:nvPr/>
            </p:nvSpPr>
            <p:spPr>
              <a:xfrm>
                <a:off x="5177520" y="1739160"/>
                <a:ext cx="471240" cy="1034640"/>
              </a:xfrm>
              <a:custGeom>
                <a:avLst/>
                <a:gdLst/>
                <a:ahLst/>
                <a:cxnLst/>
                <a:rect l="l" t="t" r="r" b="b"/>
                <a:pathLst>
                  <a:path w="21600" h="21596">
                    <a:moveTo>
                      <a:pt x="0" y="0"/>
                    </a:moveTo>
                    <a:lnTo>
                      <a:pt x="21600" y="0"/>
                    </a:lnTo>
                    <a:lnTo>
                      <a:pt x="21600" y="19080"/>
                    </a:lnTo>
                    <a:cubicBezTo>
                      <a:pt x="10800" y="19080"/>
                      <a:pt x="10800" y="23922"/>
                      <a:pt x="0" y="20172"/>
                    </a:cubicBezTo>
                    <a:lnTo>
                      <a:pt x="0" y="0"/>
                    </a:lnTo>
                    <a:close/>
                  </a:path>
                </a:pathLst>
              </a:custGeom>
              <a:solidFill>
                <a:schemeClr val="bg1"/>
              </a:solidFill>
              <a:ln w="28440">
                <a:solidFill>
                  <a:schemeClr val="tx1"/>
                </a:solidFill>
              </a:ln>
            </p:spPr>
            <p:style>
              <a:lnRef idx="2">
                <a:schemeClr val="accent1">
                  <a:shade val="50000"/>
                </a:schemeClr>
              </a:lnRef>
              <a:fillRef idx="1">
                <a:schemeClr val="accent1"/>
              </a:fillRef>
              <a:effectRef idx="0">
                <a:schemeClr val="accent1"/>
              </a:effectRef>
              <a:fontRef idx="minor"/>
            </p:style>
          </p:sp>
          <p:sp>
            <p:nvSpPr>
              <p:cNvPr id="267" name="Line 19"/>
              <p:cNvSpPr/>
              <p:nvPr/>
            </p:nvSpPr>
            <p:spPr>
              <a:xfrm>
                <a:off x="5177520" y="1988280"/>
                <a:ext cx="46224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68" name="Line 20"/>
              <p:cNvSpPr/>
              <p:nvPr/>
            </p:nvSpPr>
            <p:spPr>
              <a:xfrm>
                <a:off x="5165640" y="2248920"/>
                <a:ext cx="46188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69" name="Line 21"/>
              <p:cNvSpPr/>
              <p:nvPr/>
            </p:nvSpPr>
            <p:spPr>
              <a:xfrm>
                <a:off x="5177520" y="2499480"/>
                <a:ext cx="46224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grpSp>
        <p:grpSp>
          <p:nvGrpSpPr>
            <p:cNvPr id="270" name="Group 22"/>
            <p:cNvGrpSpPr/>
            <p:nvPr/>
          </p:nvGrpSpPr>
          <p:grpSpPr>
            <a:xfrm>
              <a:off x="5180400" y="2867040"/>
              <a:ext cx="483120" cy="1034640"/>
              <a:chOff x="5180400" y="2867040"/>
              <a:chExt cx="483120" cy="1034640"/>
            </a:xfrm>
          </p:grpSpPr>
          <p:sp>
            <p:nvSpPr>
              <p:cNvPr id="271" name="CustomShape 23"/>
              <p:cNvSpPr/>
              <p:nvPr/>
            </p:nvSpPr>
            <p:spPr>
              <a:xfrm rot="5400000">
                <a:off x="5119200" y="2945160"/>
                <a:ext cx="349920" cy="226440"/>
              </a:xfrm>
              <a:prstGeom prst="flowChartOnlineStorage">
                <a:avLst/>
              </a:prstGeom>
              <a:solidFill>
                <a:schemeClr val="bg1"/>
              </a:solidFill>
              <a:ln w="28440">
                <a:solidFill>
                  <a:schemeClr val="tx1"/>
                </a:solidFill>
              </a:ln>
            </p:spPr>
            <p:style>
              <a:lnRef idx="2">
                <a:schemeClr val="accent1">
                  <a:shade val="50000"/>
                </a:schemeClr>
              </a:lnRef>
              <a:fillRef idx="1">
                <a:schemeClr val="accent1"/>
              </a:fillRef>
              <a:effectRef idx="0">
                <a:schemeClr val="accent1"/>
              </a:effectRef>
              <a:fontRef idx="minor"/>
            </p:style>
          </p:sp>
          <p:sp>
            <p:nvSpPr>
              <p:cNvPr id="272" name="CustomShape 24"/>
              <p:cNvSpPr/>
              <p:nvPr/>
            </p:nvSpPr>
            <p:spPr>
              <a:xfrm rot="10800000">
                <a:off x="5180400" y="2867040"/>
                <a:ext cx="471240" cy="1034640"/>
              </a:xfrm>
              <a:custGeom>
                <a:avLst/>
                <a:gdLst/>
                <a:ahLst/>
                <a:cxnLst/>
                <a:rect l="l" t="t" r="r" b="b"/>
                <a:pathLst>
                  <a:path w="21600" h="21596">
                    <a:moveTo>
                      <a:pt x="0" y="0"/>
                    </a:moveTo>
                    <a:lnTo>
                      <a:pt x="21600" y="0"/>
                    </a:lnTo>
                    <a:lnTo>
                      <a:pt x="21600" y="19080"/>
                    </a:lnTo>
                    <a:cubicBezTo>
                      <a:pt x="10800" y="19080"/>
                      <a:pt x="10800" y="23922"/>
                      <a:pt x="0" y="20172"/>
                    </a:cubicBezTo>
                    <a:lnTo>
                      <a:pt x="0" y="0"/>
                    </a:lnTo>
                    <a:close/>
                  </a:path>
                </a:pathLst>
              </a:custGeom>
              <a:solidFill>
                <a:schemeClr val="bg1"/>
              </a:solidFill>
              <a:ln w="28440">
                <a:solidFill>
                  <a:schemeClr val="tx1"/>
                </a:solidFill>
              </a:ln>
            </p:spPr>
            <p:style>
              <a:lnRef idx="2">
                <a:schemeClr val="accent1">
                  <a:shade val="50000"/>
                </a:schemeClr>
              </a:lnRef>
              <a:fillRef idx="1">
                <a:schemeClr val="accent1"/>
              </a:fillRef>
              <a:effectRef idx="0">
                <a:schemeClr val="accent1"/>
              </a:effectRef>
              <a:fontRef idx="minor"/>
            </p:style>
          </p:sp>
          <p:sp>
            <p:nvSpPr>
              <p:cNvPr id="273" name="Line 25"/>
              <p:cNvSpPr/>
              <p:nvPr/>
            </p:nvSpPr>
            <p:spPr>
              <a:xfrm flipH="1">
                <a:off x="5189040" y="3652560"/>
                <a:ext cx="46224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74" name="Line 26"/>
              <p:cNvSpPr/>
              <p:nvPr/>
            </p:nvSpPr>
            <p:spPr>
              <a:xfrm flipH="1">
                <a:off x="5201280" y="3391920"/>
                <a:ext cx="46224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75" name="Line 27"/>
              <p:cNvSpPr/>
              <p:nvPr/>
            </p:nvSpPr>
            <p:spPr>
              <a:xfrm flipH="1">
                <a:off x="5189040" y="3141360"/>
                <a:ext cx="46224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grpSp>
        <p:sp>
          <p:nvSpPr>
            <p:cNvPr id="276" name="CustomShape 28"/>
            <p:cNvSpPr/>
            <p:nvPr/>
          </p:nvSpPr>
          <p:spPr>
            <a:xfrm flipV="1">
              <a:off x="2725200" y="3886801"/>
              <a:ext cx="360" cy="412920"/>
            </a:xfrm>
            <a:custGeom>
              <a:avLst/>
              <a:gdLst/>
              <a:ahLst/>
              <a:cxnLst/>
              <a:rect l="l" t="t" r="r" b="b"/>
              <a:pathLst>
                <a:path w="21600" h="21600">
                  <a:moveTo>
                    <a:pt x="0" y="0"/>
                  </a:moveTo>
                  <a:lnTo>
                    <a:pt x="21600" y="21600"/>
                  </a:lnTo>
                </a:path>
              </a:pathLst>
            </a:custGeom>
            <a:noFill/>
            <a:ln w="28440">
              <a:solidFill>
                <a:schemeClr val="tx1"/>
              </a:solidFill>
              <a:tailEnd type="triangle" w="med" len="med"/>
            </a:ln>
          </p:spPr>
          <p:style>
            <a:lnRef idx="1">
              <a:schemeClr val="accent1"/>
            </a:lnRef>
            <a:fillRef idx="0">
              <a:schemeClr val="accent1"/>
            </a:fillRef>
            <a:effectRef idx="0">
              <a:schemeClr val="accent1"/>
            </a:effectRef>
            <a:fontRef idx="minor"/>
          </p:style>
        </p:sp>
        <p:sp>
          <p:nvSpPr>
            <p:cNvPr id="277" name="Line 29"/>
            <p:cNvSpPr/>
            <p:nvPr/>
          </p:nvSpPr>
          <p:spPr>
            <a:xfrm flipH="1">
              <a:off x="1664280" y="4314960"/>
              <a:ext cx="106056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78" name="Line 30"/>
            <p:cNvSpPr/>
            <p:nvPr/>
          </p:nvSpPr>
          <p:spPr>
            <a:xfrm flipV="1">
              <a:off x="2724840" y="1451160"/>
              <a:ext cx="360" cy="28800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79" name="CustomShape 31"/>
            <p:cNvSpPr/>
            <p:nvPr/>
          </p:nvSpPr>
          <p:spPr>
            <a:xfrm flipH="1">
              <a:off x="1663920" y="1451520"/>
              <a:ext cx="1060200" cy="360"/>
            </a:xfrm>
            <a:custGeom>
              <a:avLst/>
              <a:gdLst/>
              <a:ahLst/>
              <a:cxnLst/>
              <a:rect l="l" t="t" r="r" b="b"/>
              <a:pathLst>
                <a:path w="21600" h="21600">
                  <a:moveTo>
                    <a:pt x="0" y="0"/>
                  </a:moveTo>
                  <a:lnTo>
                    <a:pt x="21600" y="21600"/>
                  </a:lnTo>
                </a:path>
              </a:pathLst>
            </a:custGeom>
            <a:noFill/>
            <a:ln w="28440">
              <a:solidFill>
                <a:schemeClr val="tx1"/>
              </a:solidFill>
              <a:tailEnd type="triangle" w="med" len="med"/>
            </a:ln>
          </p:spPr>
          <p:style>
            <a:lnRef idx="1">
              <a:schemeClr val="accent1"/>
            </a:lnRef>
            <a:fillRef idx="0">
              <a:schemeClr val="accent1"/>
            </a:fillRef>
            <a:effectRef idx="0">
              <a:schemeClr val="accent1"/>
            </a:effectRef>
            <a:fontRef idx="minor"/>
          </p:style>
        </p:sp>
        <p:sp>
          <p:nvSpPr>
            <p:cNvPr id="280" name="Line 32"/>
            <p:cNvSpPr/>
            <p:nvPr/>
          </p:nvSpPr>
          <p:spPr>
            <a:xfrm>
              <a:off x="2966040" y="3901680"/>
              <a:ext cx="360" cy="41328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81" name="CustomShape 33"/>
            <p:cNvSpPr/>
            <p:nvPr/>
          </p:nvSpPr>
          <p:spPr>
            <a:xfrm>
              <a:off x="2966040" y="4360320"/>
              <a:ext cx="3339000" cy="360"/>
            </a:xfrm>
            <a:custGeom>
              <a:avLst/>
              <a:gdLst/>
              <a:ahLst/>
              <a:cxnLst/>
              <a:rect l="l" t="t" r="r" b="b"/>
              <a:pathLst>
                <a:path w="21600" h="21600">
                  <a:moveTo>
                    <a:pt x="0" y="0"/>
                  </a:moveTo>
                  <a:lnTo>
                    <a:pt x="21600" y="21600"/>
                  </a:lnTo>
                </a:path>
              </a:pathLst>
            </a:custGeom>
            <a:noFill/>
            <a:ln w="28440">
              <a:solidFill>
                <a:schemeClr val="tx1"/>
              </a:solidFill>
              <a:tailEnd type="triangle" w="med" len="med"/>
            </a:ln>
          </p:spPr>
          <p:style>
            <a:lnRef idx="1">
              <a:schemeClr val="accent1"/>
            </a:lnRef>
            <a:fillRef idx="0">
              <a:schemeClr val="accent1"/>
            </a:fillRef>
            <a:effectRef idx="0">
              <a:schemeClr val="accent1"/>
            </a:effectRef>
            <a:fontRef idx="minor"/>
          </p:style>
        </p:sp>
        <p:sp>
          <p:nvSpPr>
            <p:cNvPr id="282" name="Line 34"/>
            <p:cNvSpPr/>
            <p:nvPr/>
          </p:nvSpPr>
          <p:spPr>
            <a:xfrm flipV="1">
              <a:off x="6305400" y="1451160"/>
              <a:ext cx="360" cy="29091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83" name="Line 35"/>
            <p:cNvSpPr/>
            <p:nvPr/>
          </p:nvSpPr>
          <p:spPr>
            <a:xfrm flipH="1">
              <a:off x="5547240" y="1451160"/>
              <a:ext cx="75816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84" name="CustomShape 36"/>
            <p:cNvSpPr/>
            <p:nvPr/>
          </p:nvSpPr>
          <p:spPr>
            <a:xfrm>
              <a:off x="5535000" y="1451520"/>
              <a:ext cx="360" cy="287640"/>
            </a:xfrm>
            <a:custGeom>
              <a:avLst/>
              <a:gdLst/>
              <a:ahLst/>
              <a:cxnLst/>
              <a:rect l="l" t="t" r="r" b="b"/>
              <a:pathLst>
                <a:path w="21600" h="21600">
                  <a:moveTo>
                    <a:pt x="0" y="0"/>
                  </a:moveTo>
                  <a:lnTo>
                    <a:pt x="21600" y="21600"/>
                  </a:lnTo>
                </a:path>
              </a:pathLst>
            </a:custGeom>
            <a:noFill/>
            <a:ln w="28440">
              <a:solidFill>
                <a:schemeClr val="tx1"/>
              </a:solidFill>
              <a:tailEnd type="triangle" w="med" len="med"/>
            </a:ln>
          </p:spPr>
          <p:style>
            <a:lnRef idx="1">
              <a:schemeClr val="accent1"/>
            </a:lnRef>
            <a:fillRef idx="0">
              <a:schemeClr val="accent1"/>
            </a:fillRef>
            <a:effectRef idx="0">
              <a:schemeClr val="accent1"/>
            </a:effectRef>
            <a:fontRef idx="minor"/>
          </p:style>
        </p:sp>
        <p:sp>
          <p:nvSpPr>
            <p:cNvPr id="285" name="CustomShape 37"/>
            <p:cNvSpPr/>
            <p:nvPr/>
          </p:nvSpPr>
          <p:spPr>
            <a:xfrm flipV="1">
              <a:off x="5294160" y="1338618"/>
              <a:ext cx="360" cy="354960"/>
            </a:xfrm>
            <a:custGeom>
              <a:avLst/>
              <a:gdLst/>
              <a:ahLst/>
              <a:cxnLst/>
              <a:rect l="l" t="t" r="r" b="b"/>
              <a:pathLst>
                <a:path w="21600" h="21600">
                  <a:moveTo>
                    <a:pt x="0" y="0"/>
                  </a:moveTo>
                  <a:lnTo>
                    <a:pt x="21600" y="21600"/>
                  </a:lnTo>
                </a:path>
              </a:pathLst>
            </a:custGeom>
            <a:noFill/>
            <a:ln w="28440">
              <a:solidFill>
                <a:schemeClr val="tx1"/>
              </a:solidFill>
              <a:tailEnd type="triangle" w="med" len="med"/>
            </a:ln>
          </p:spPr>
          <p:style>
            <a:lnRef idx="1">
              <a:schemeClr val="accent1"/>
            </a:lnRef>
            <a:fillRef idx="0">
              <a:schemeClr val="accent1"/>
            </a:fillRef>
            <a:effectRef idx="0">
              <a:schemeClr val="accent1"/>
            </a:effectRef>
            <a:fontRef idx="minor"/>
          </p:style>
        </p:sp>
        <p:sp>
          <p:nvSpPr>
            <p:cNvPr id="286" name="Line 38"/>
            <p:cNvSpPr/>
            <p:nvPr/>
          </p:nvSpPr>
          <p:spPr>
            <a:xfrm flipH="1">
              <a:off x="5547240" y="4150080"/>
              <a:ext cx="140652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87" name="CustomShape 39"/>
            <p:cNvSpPr/>
            <p:nvPr/>
          </p:nvSpPr>
          <p:spPr>
            <a:xfrm flipV="1">
              <a:off x="5535000" y="3872921"/>
              <a:ext cx="360" cy="248040"/>
            </a:xfrm>
            <a:custGeom>
              <a:avLst/>
              <a:gdLst/>
              <a:ahLst/>
              <a:cxnLst/>
              <a:rect l="l" t="t" r="r" b="b"/>
              <a:pathLst>
                <a:path w="21600" h="21600">
                  <a:moveTo>
                    <a:pt x="0" y="0"/>
                  </a:moveTo>
                  <a:lnTo>
                    <a:pt x="21600" y="21600"/>
                  </a:lnTo>
                </a:path>
              </a:pathLst>
            </a:custGeom>
            <a:noFill/>
            <a:ln w="28440">
              <a:solidFill>
                <a:schemeClr val="tx1"/>
              </a:solidFill>
              <a:tailEnd type="triangle" w="med" len="med"/>
            </a:ln>
          </p:spPr>
          <p:style>
            <a:lnRef idx="1">
              <a:schemeClr val="accent1"/>
            </a:lnRef>
            <a:fillRef idx="0">
              <a:schemeClr val="accent1"/>
            </a:fillRef>
            <a:effectRef idx="0">
              <a:schemeClr val="accent1"/>
            </a:effectRef>
            <a:fontRef idx="minor"/>
          </p:style>
        </p:sp>
        <p:sp>
          <p:nvSpPr>
            <p:cNvPr id="288" name="CustomShape 40"/>
            <p:cNvSpPr/>
            <p:nvPr/>
          </p:nvSpPr>
          <p:spPr>
            <a:xfrm>
              <a:off x="5294160" y="3901680"/>
              <a:ext cx="360" cy="206280"/>
            </a:xfrm>
            <a:custGeom>
              <a:avLst/>
              <a:gdLst/>
              <a:ahLst/>
              <a:cxnLst/>
              <a:rect l="l" t="t" r="r" b="b"/>
              <a:pathLst>
                <a:path w="21600" h="21600">
                  <a:moveTo>
                    <a:pt x="0" y="0"/>
                  </a:moveTo>
                  <a:lnTo>
                    <a:pt x="21600" y="21600"/>
                  </a:lnTo>
                </a:path>
              </a:pathLst>
            </a:custGeom>
            <a:noFill/>
            <a:ln w="28440">
              <a:solidFill>
                <a:schemeClr val="tx1"/>
              </a:solidFill>
              <a:tailEnd type="triangle" w="med" len="med"/>
            </a:ln>
          </p:spPr>
          <p:style>
            <a:lnRef idx="1">
              <a:schemeClr val="accent1"/>
            </a:lnRef>
            <a:fillRef idx="0">
              <a:schemeClr val="accent1"/>
            </a:fillRef>
            <a:effectRef idx="0">
              <a:schemeClr val="accent1"/>
            </a:effectRef>
            <a:fontRef idx="minor"/>
          </p:style>
        </p:sp>
        <p:sp>
          <p:nvSpPr>
            <p:cNvPr id="289" name="Line 41"/>
            <p:cNvSpPr/>
            <p:nvPr/>
          </p:nvSpPr>
          <p:spPr>
            <a:xfrm flipH="1">
              <a:off x="3475080" y="4099680"/>
              <a:ext cx="181872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90" name="Line 42"/>
            <p:cNvSpPr/>
            <p:nvPr/>
          </p:nvSpPr>
          <p:spPr>
            <a:xfrm flipV="1">
              <a:off x="3475080" y="1451160"/>
              <a:ext cx="360" cy="264852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91" name="Line 43"/>
            <p:cNvSpPr/>
            <p:nvPr/>
          </p:nvSpPr>
          <p:spPr>
            <a:xfrm flipH="1">
              <a:off x="2966040" y="1451160"/>
              <a:ext cx="50904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92" name="CustomShape 44"/>
            <p:cNvSpPr/>
            <p:nvPr/>
          </p:nvSpPr>
          <p:spPr>
            <a:xfrm>
              <a:off x="2966040" y="1451520"/>
              <a:ext cx="360" cy="287640"/>
            </a:xfrm>
            <a:custGeom>
              <a:avLst/>
              <a:gdLst/>
              <a:ahLst/>
              <a:cxnLst/>
              <a:rect l="l" t="t" r="r" b="b"/>
              <a:pathLst>
                <a:path w="21600" h="21600">
                  <a:moveTo>
                    <a:pt x="0" y="0"/>
                  </a:moveTo>
                  <a:lnTo>
                    <a:pt x="21600" y="21600"/>
                  </a:lnTo>
                </a:path>
              </a:pathLst>
            </a:custGeom>
            <a:noFill/>
            <a:ln w="28440">
              <a:solidFill>
                <a:schemeClr val="tx1"/>
              </a:solidFill>
              <a:tailEnd type="triangle" w="med" len="med"/>
            </a:ln>
          </p:spPr>
          <p:style>
            <a:lnRef idx="1">
              <a:schemeClr val="accent1"/>
            </a:lnRef>
            <a:fillRef idx="0">
              <a:schemeClr val="accent1"/>
            </a:fillRef>
            <a:effectRef idx="0">
              <a:schemeClr val="accent1"/>
            </a:effectRef>
            <a:fontRef idx="minor"/>
          </p:style>
        </p:sp>
        <p:sp>
          <p:nvSpPr>
            <p:cNvPr id="293" name="CustomShape 45"/>
            <p:cNvSpPr/>
            <p:nvPr/>
          </p:nvSpPr>
          <p:spPr>
            <a:xfrm>
              <a:off x="7052760" y="3964320"/>
              <a:ext cx="162576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000" b="0" strike="noStrike" spc="-1">
                  <a:solidFill>
                    <a:srgbClr val="000000"/>
                  </a:solidFill>
                  <a:latin typeface="Arial"/>
                </a:rPr>
                <a:t>stripping gas</a:t>
              </a:r>
              <a:endParaRPr lang="en-US" sz="2000" b="0" strike="noStrike" spc="-1">
                <a:latin typeface="Arial"/>
              </a:endParaRPr>
            </a:p>
          </p:txBody>
        </p:sp>
        <p:sp>
          <p:nvSpPr>
            <p:cNvPr id="294" name="CustomShape 46"/>
            <p:cNvSpPr/>
            <p:nvPr/>
          </p:nvSpPr>
          <p:spPr>
            <a:xfrm>
              <a:off x="618840" y="3902760"/>
              <a:ext cx="209052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US" sz="2000" b="0" strike="noStrike" spc="-1">
                  <a:solidFill>
                    <a:srgbClr val="000000"/>
                  </a:solidFill>
                  <a:latin typeface="Arial"/>
                </a:rPr>
                <a:t>gas to be treated</a:t>
              </a:r>
              <a:endParaRPr lang="en-US" sz="2000" b="0" strike="noStrike" spc="-1">
                <a:latin typeface="Arial"/>
              </a:endParaRPr>
            </a:p>
          </p:txBody>
        </p:sp>
        <p:sp>
          <p:nvSpPr>
            <p:cNvPr id="295" name="CustomShape 47"/>
            <p:cNvSpPr/>
            <p:nvPr/>
          </p:nvSpPr>
          <p:spPr>
            <a:xfrm>
              <a:off x="4275720" y="4150800"/>
              <a:ext cx="441360" cy="441360"/>
            </a:xfrm>
            <a:prstGeom prst="ellipse">
              <a:avLst/>
            </a:prstGeom>
            <a:solidFill>
              <a:schemeClr val="bg1"/>
            </a:solidFill>
            <a:ln w="28440">
              <a:solidFill>
                <a:schemeClr val="tx1"/>
              </a:solidFill>
            </a:ln>
          </p:spPr>
          <p:style>
            <a:lnRef idx="2">
              <a:schemeClr val="accent1">
                <a:shade val="50000"/>
              </a:schemeClr>
            </a:lnRef>
            <a:fillRef idx="1">
              <a:schemeClr val="accent1"/>
            </a:fillRef>
            <a:effectRef idx="0">
              <a:schemeClr val="accent1"/>
            </a:effectRef>
            <a:fontRef idx="minor"/>
          </p:style>
          <p:txBody>
            <a:bodyPr anchor="ctr"/>
            <a:lstStyle/>
            <a:p>
              <a:pPr algn="ctr">
                <a:lnSpc>
                  <a:spcPct val="100000"/>
                </a:lnSpc>
              </a:pPr>
              <a:r>
                <a:rPr lang="en-US" sz="2400" b="0" strike="noStrike" spc="-1">
                  <a:solidFill>
                    <a:srgbClr val="000000"/>
                  </a:solidFill>
                  <a:latin typeface="Franklin Gothic Book"/>
                </a:rPr>
                <a:t>A</a:t>
              </a:r>
              <a:endParaRPr lang="en-US" sz="2400" b="0" strike="noStrike" spc="-1">
                <a:latin typeface="Arial"/>
              </a:endParaRPr>
            </a:p>
          </p:txBody>
        </p:sp>
        <p:sp>
          <p:nvSpPr>
            <p:cNvPr id="296" name="CustomShape 48"/>
            <p:cNvSpPr/>
            <p:nvPr/>
          </p:nvSpPr>
          <p:spPr>
            <a:xfrm>
              <a:off x="3250080" y="2445120"/>
              <a:ext cx="471240" cy="471240"/>
            </a:xfrm>
            <a:prstGeom prst="ellipse">
              <a:avLst/>
            </a:prstGeom>
            <a:solidFill>
              <a:schemeClr val="bg1"/>
            </a:solidFill>
            <a:ln w="28440">
              <a:solidFill>
                <a:schemeClr val="tx1"/>
              </a:solidFill>
            </a:ln>
          </p:spPr>
          <p:style>
            <a:lnRef idx="2">
              <a:schemeClr val="accent1">
                <a:shade val="50000"/>
              </a:schemeClr>
            </a:lnRef>
            <a:fillRef idx="1">
              <a:schemeClr val="accent1"/>
            </a:fillRef>
            <a:effectRef idx="0">
              <a:schemeClr val="accent1"/>
            </a:effectRef>
            <a:fontRef idx="minor"/>
          </p:style>
          <p:txBody>
            <a:bodyPr anchor="ctr"/>
            <a:lstStyle/>
            <a:p>
              <a:pPr algn="ctr">
                <a:lnSpc>
                  <a:spcPct val="100000"/>
                </a:lnSpc>
              </a:pPr>
              <a:r>
                <a:rPr lang="en-US" sz="2400" b="0" strike="noStrike" spc="-1">
                  <a:solidFill>
                    <a:srgbClr val="000000"/>
                  </a:solidFill>
                  <a:latin typeface="Franklin Gothic Book"/>
                </a:rPr>
                <a:t>B</a:t>
              </a:r>
              <a:endParaRPr lang="en-US" sz="2400" b="0" strike="noStrike" spc="-1">
                <a:latin typeface="Arial"/>
              </a:endParaRPr>
            </a:p>
          </p:txBody>
        </p:sp>
        <p:sp>
          <p:nvSpPr>
            <p:cNvPr id="297" name="CustomShape 49"/>
            <p:cNvSpPr/>
            <p:nvPr/>
          </p:nvSpPr>
          <p:spPr>
            <a:xfrm>
              <a:off x="2966040" y="4314960"/>
              <a:ext cx="360" cy="327960"/>
            </a:xfrm>
            <a:custGeom>
              <a:avLst/>
              <a:gdLst/>
              <a:ahLst/>
              <a:cxnLst/>
              <a:rect l="l" t="t" r="r" b="b"/>
              <a:pathLst>
                <a:path w="21600" h="21600">
                  <a:moveTo>
                    <a:pt x="0" y="0"/>
                  </a:moveTo>
                  <a:lnTo>
                    <a:pt x="21600" y="21600"/>
                  </a:lnTo>
                </a:path>
              </a:pathLst>
            </a:custGeom>
            <a:noFill/>
            <a:ln w="28440">
              <a:solidFill>
                <a:schemeClr val="tx1"/>
              </a:solidFill>
              <a:tailEnd type="triangle" w="med" len="med"/>
            </a:ln>
          </p:spPr>
          <p:style>
            <a:lnRef idx="1">
              <a:schemeClr val="accent1"/>
            </a:lnRef>
            <a:fillRef idx="0">
              <a:schemeClr val="accent1"/>
            </a:fillRef>
            <a:effectRef idx="0">
              <a:schemeClr val="accent1"/>
            </a:effectRef>
            <a:fontRef idx="minor"/>
          </p:style>
        </p:sp>
        <p:sp>
          <p:nvSpPr>
            <p:cNvPr id="298" name="CustomShape 50"/>
            <p:cNvSpPr/>
            <p:nvPr/>
          </p:nvSpPr>
          <p:spPr>
            <a:xfrm>
              <a:off x="2970000" y="4344480"/>
              <a:ext cx="988920" cy="7002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000" b="0" strike="noStrike" spc="-1">
                  <a:solidFill>
                    <a:srgbClr val="000000"/>
                  </a:solidFill>
                  <a:latin typeface="Arial"/>
                </a:rPr>
                <a:t>spent</a:t>
              </a:r>
              <a:endParaRPr lang="en-US" sz="2000" b="0" strike="noStrike" spc="-1">
                <a:latin typeface="Arial"/>
              </a:endParaRPr>
            </a:p>
            <a:p>
              <a:pPr>
                <a:lnSpc>
                  <a:spcPct val="100000"/>
                </a:lnSpc>
              </a:pPr>
              <a:r>
                <a:rPr lang="en-US" sz="2000" b="0" strike="noStrike" spc="-1">
                  <a:solidFill>
                    <a:srgbClr val="000000"/>
                  </a:solidFill>
                  <a:latin typeface="Arial"/>
                </a:rPr>
                <a:t>solvent</a:t>
              </a:r>
              <a:endParaRPr lang="en-US" sz="2000" b="0" strike="noStrike" spc="-1">
                <a:latin typeface="Arial"/>
              </a:endParaRPr>
            </a:p>
          </p:txBody>
        </p:sp>
        <p:sp>
          <p:nvSpPr>
            <p:cNvPr id="299" name="CustomShape 51"/>
            <p:cNvSpPr/>
            <p:nvPr/>
          </p:nvSpPr>
          <p:spPr>
            <a:xfrm>
              <a:off x="936720" y="1451520"/>
              <a:ext cx="145512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US" sz="2000" b="0" strike="noStrike" spc="-1">
                  <a:solidFill>
                    <a:srgbClr val="000000"/>
                  </a:solidFill>
                  <a:latin typeface="Arial"/>
                </a:rPr>
                <a:t>treated gas</a:t>
              </a:r>
              <a:endParaRPr lang="en-US" sz="2000" b="0" strike="noStrike" spc="-1">
                <a:latin typeface="Arial"/>
              </a:endParaRPr>
            </a:p>
          </p:txBody>
        </p:sp>
      </p:grpSp>
    </p:spTree>
    <p:extLst>
      <p:ext uri="{BB962C8B-B14F-4D97-AF65-F5344CB8AC3E}">
        <p14:creationId xmlns:p14="http://schemas.microsoft.com/office/powerpoint/2010/main" val="75329365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51" name="Formula 1"/>
              <p:cNvSpPr txBox="1"/>
              <p:nvPr/>
            </p:nvSpPr>
            <p:spPr>
              <a:xfrm>
                <a:off x="633600" y="1343520"/>
                <a:ext cx="2058120" cy="96912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𝐴</m:t>
                          </m:r>
                        </m:e>
                        <m:sub>
                          <m:r>
                            <a:rPr>
                              <a:latin typeface="Cambria Math" panose="02040503050406030204" pitchFamily="18" charset="0"/>
                            </a:rPr>
                            <m:t>𝑁</m:t>
                          </m:r>
                        </m:sub>
                      </m:sSub>
                      <m:r>
                        <a:rPr>
                          <a:latin typeface="Cambria Math" panose="02040503050406030204" pitchFamily="18" charset="0"/>
                        </a:rPr>
                        <m:t>=</m:t>
                      </m:r>
                      <m:f>
                        <m:fPr>
                          <m:ctrlPr>
                            <a:rPr i="1">
                              <a:latin typeface="Cambria Math" panose="02040503050406030204" pitchFamily="18" charset="0"/>
                            </a:rPr>
                          </m:ctrlPr>
                        </m:fPr>
                        <m:num>
                          <m:sSub>
                            <m:sSubPr>
                              <m:ctrlPr>
                                <a:rPr i="1">
                                  <a:latin typeface="Cambria Math" panose="02040503050406030204" pitchFamily="18" charset="0"/>
                                </a:rPr>
                              </m:ctrlPr>
                            </m:sSubPr>
                            <m:e>
                              <m:r>
                                <a:rPr>
                                  <a:latin typeface="Cambria Math" panose="02040503050406030204" pitchFamily="18" charset="0"/>
                                </a:rPr>
                                <m:t>𝐿</m:t>
                              </m:r>
                            </m:e>
                            <m:sub>
                              <m:r>
                                <a:rPr>
                                  <a:latin typeface="Cambria Math" panose="02040503050406030204" pitchFamily="18" charset="0"/>
                                </a:rPr>
                                <m:t>𝑁</m:t>
                              </m:r>
                            </m:sub>
                          </m:sSub>
                        </m:num>
                        <m:den>
                          <m:sSub>
                            <m:sSubPr>
                              <m:ctrlPr>
                                <a:rPr i="1">
                                  <a:latin typeface="Cambria Math" panose="02040503050406030204" pitchFamily="18" charset="0"/>
                                </a:rPr>
                              </m:ctrlPr>
                            </m:sSubPr>
                            <m:e>
                              <m:r>
                                <a:rPr>
                                  <a:latin typeface="Cambria Math" panose="02040503050406030204" pitchFamily="18" charset="0"/>
                                </a:rPr>
                                <m:t>𝐾</m:t>
                              </m:r>
                            </m:e>
                            <m:sub>
                              <m:r>
                                <a:rPr>
                                  <a:latin typeface="Cambria Math" panose="02040503050406030204" pitchFamily="18" charset="0"/>
                                </a:rPr>
                                <m:t>𝑁</m:t>
                              </m:r>
                            </m:sub>
                          </m:sSub>
                          <m:sSub>
                            <m:sSubPr>
                              <m:ctrlPr>
                                <a:rPr i="1">
                                  <a:latin typeface="Cambria Math" panose="02040503050406030204" pitchFamily="18" charset="0"/>
                                </a:rPr>
                              </m:ctrlPr>
                            </m:sSubPr>
                            <m:e>
                              <m:r>
                                <a:rPr>
                                  <a:latin typeface="Cambria Math" panose="02040503050406030204" pitchFamily="18" charset="0"/>
                                </a:rPr>
                                <m:t>𝑉</m:t>
                              </m:r>
                            </m:e>
                            <m:sub>
                              <m:r>
                                <a:rPr>
                                  <a:latin typeface="Cambria Math" panose="02040503050406030204" pitchFamily="18" charset="0"/>
                                </a:rPr>
                                <m:t>𝑁</m:t>
                              </m:r>
                            </m:sub>
                          </m:sSub>
                        </m:den>
                      </m:f>
                    </m:oMath>
                  </m:oMathPara>
                </a14:m>
                <a:endParaRPr/>
              </a:p>
            </p:txBody>
          </p:sp>
        </mc:Choice>
        <mc:Fallback xmlns="" xmlns:p14="http://schemas.microsoft.com/office/powerpoint/2010/main" xmlns:p15="http://schemas.microsoft.com/office/powerpoint/2012/main"/>
      </mc:AlternateContent>
      <p:sp>
        <p:nvSpPr>
          <p:cNvPr id="352" name="TextShape 2"/>
          <p:cNvSpPr txBox="1"/>
          <p:nvPr/>
        </p:nvSpPr>
        <p:spPr>
          <a:xfrm>
            <a:off x="601560" y="406080"/>
            <a:ext cx="8039160" cy="4063320"/>
          </a:xfrm>
          <a:prstGeom prst="rect">
            <a:avLst/>
          </a:prstGeom>
          <a:noFill/>
          <a:ln>
            <a:noFill/>
          </a:ln>
        </p:spPr>
        <p:txBody>
          <a:bodyPr lIns="0" tIns="0" rIns="0" bIns="0">
            <a:normAutofit/>
          </a:bodyPr>
          <a:lstStyle/>
          <a:p>
            <a:pPr>
              <a:lnSpc>
                <a:spcPct val="110000"/>
              </a:lnSpc>
            </a:pPr>
            <a:r>
              <a:rPr lang="en-US" sz="2600" b="0" strike="noStrike" spc="-1" dirty="0">
                <a:solidFill>
                  <a:srgbClr val="000000"/>
                </a:solidFill>
                <a:latin typeface="Arial"/>
              </a:rPr>
              <a:t>The absorption factor, A</a:t>
            </a:r>
            <a:r>
              <a:rPr lang="en-US" sz="2600" b="0" strike="noStrike" spc="-1" baseline="-25000" dirty="0">
                <a:solidFill>
                  <a:srgbClr val="000000"/>
                </a:solidFill>
                <a:latin typeface="Arial"/>
              </a:rPr>
              <a:t>N</a:t>
            </a:r>
            <a:r>
              <a:rPr lang="en-US" sz="2600" b="0" strike="noStrike" spc="-1" dirty="0">
                <a:solidFill>
                  <a:srgbClr val="000000"/>
                </a:solidFill>
                <a:latin typeface="Arial"/>
              </a:rPr>
              <a:t>, for a given stage and component for this column is shown below: </a:t>
            </a:r>
            <a:endParaRPr lang="en-US" sz="2600" b="0" strike="noStrike" spc="-1" dirty="0">
              <a:solidFill>
                <a:srgbClr val="000000"/>
              </a:solidFill>
              <a:latin typeface="Franklin Gothic Book"/>
            </a:endParaRPr>
          </a:p>
          <a:p>
            <a:pPr>
              <a:lnSpc>
                <a:spcPct val="110000"/>
              </a:lnSpc>
            </a:pPr>
            <a:endParaRPr lang="en-US" sz="2600" b="0" strike="noStrike" spc="-1" dirty="0">
              <a:solidFill>
                <a:srgbClr val="000000"/>
              </a:solidFill>
              <a:latin typeface="Franklin Gothic Book"/>
            </a:endParaRPr>
          </a:p>
          <a:p>
            <a:pPr>
              <a:lnSpc>
                <a:spcPct val="110000"/>
              </a:lnSpc>
            </a:pPr>
            <a:endParaRPr lang="en-US" sz="2600" b="0" strike="noStrike" spc="-1" dirty="0">
              <a:solidFill>
                <a:srgbClr val="000000"/>
              </a:solidFill>
              <a:latin typeface="Franklin Gothic Book"/>
            </a:endParaRPr>
          </a:p>
          <a:p>
            <a:pPr>
              <a:lnSpc>
                <a:spcPct val="110000"/>
              </a:lnSpc>
            </a:pPr>
            <a:br>
              <a:rPr dirty="0"/>
            </a:br>
            <a:r>
              <a:rPr lang="en-US" sz="2600" b="0" strike="noStrike" spc="-1" dirty="0">
                <a:solidFill>
                  <a:srgbClr val="000000"/>
                </a:solidFill>
                <a:latin typeface="Arial"/>
              </a:rPr>
              <a:t>where K is the thermodynamic</a:t>
            </a:r>
            <a:endParaRPr lang="en-US" sz="2600" b="0" strike="noStrike" spc="-1" dirty="0">
              <a:solidFill>
                <a:srgbClr val="000000"/>
              </a:solidFill>
              <a:latin typeface="Franklin Gothic Book"/>
            </a:endParaRPr>
          </a:p>
          <a:p>
            <a:pPr>
              <a:lnSpc>
                <a:spcPct val="110000"/>
              </a:lnSpc>
            </a:pPr>
            <a:r>
              <a:rPr lang="en-US" sz="2600" b="0" strike="noStrike" spc="-1" dirty="0">
                <a:solidFill>
                  <a:srgbClr val="000000"/>
                </a:solidFill>
                <a:latin typeface="Arial"/>
              </a:rPr>
              <a:t>K-value and N represents the </a:t>
            </a:r>
            <a:br>
              <a:rPr dirty="0"/>
            </a:br>
            <a:r>
              <a:rPr lang="en-US" sz="2600" b="0" strike="noStrike" spc="-1" dirty="0">
                <a:solidFill>
                  <a:srgbClr val="000000"/>
                </a:solidFill>
                <a:latin typeface="Arial"/>
              </a:rPr>
              <a:t>stage #.  What is the relationship </a:t>
            </a:r>
            <a:endParaRPr lang="en-US" sz="2600" b="0" strike="noStrike" spc="-1" dirty="0">
              <a:solidFill>
                <a:srgbClr val="000000"/>
              </a:solidFill>
              <a:latin typeface="Franklin Gothic Book"/>
            </a:endParaRPr>
          </a:p>
          <a:p>
            <a:pPr>
              <a:lnSpc>
                <a:spcPct val="110000"/>
              </a:lnSpc>
            </a:pPr>
            <a:r>
              <a:rPr lang="en-US" sz="2600" b="0" strike="noStrike" spc="-1" dirty="0">
                <a:solidFill>
                  <a:srgbClr val="000000"/>
                </a:solidFill>
                <a:latin typeface="Arial"/>
              </a:rPr>
              <a:t>between A and the stripping factor, S?</a:t>
            </a:r>
            <a:endParaRPr lang="en-US" sz="2600" b="0" strike="noStrike" spc="-1" dirty="0">
              <a:solidFill>
                <a:srgbClr val="000000"/>
              </a:solidFill>
              <a:latin typeface="Franklin Gothic Book"/>
            </a:endParaRPr>
          </a:p>
        </p:txBody>
      </p:sp>
      <p:sp>
        <p:nvSpPr>
          <p:cNvPr id="353" name="TextShape 3"/>
          <p:cNvSpPr txBox="1"/>
          <p:nvPr/>
        </p:nvSpPr>
        <p:spPr>
          <a:xfrm>
            <a:off x="597960" y="4317480"/>
            <a:ext cx="3775320" cy="2460240"/>
          </a:xfrm>
          <a:prstGeom prst="rect">
            <a:avLst/>
          </a:prstGeom>
          <a:noFill/>
          <a:ln>
            <a:noFill/>
          </a:ln>
        </p:spPr>
        <p:txBody>
          <a:bodyPr lIns="0" tIns="0" rIns="0" bIns="0"/>
          <a:lstStyle/>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A</a:t>
            </a:r>
            <a:r>
              <a:rPr lang="en-US" sz="2400" b="0" strike="noStrike" spc="-1" baseline="-25000">
                <a:solidFill>
                  <a:srgbClr val="000000"/>
                </a:solidFill>
                <a:latin typeface="Arial"/>
              </a:rPr>
              <a:t>N</a:t>
            </a:r>
            <a:r>
              <a:rPr lang="en-US" sz="2400" b="0" strike="noStrike" spc="-1">
                <a:solidFill>
                  <a:srgbClr val="000000"/>
                </a:solidFill>
                <a:latin typeface="Arial"/>
              </a:rPr>
              <a:t> = S</a:t>
            </a:r>
            <a:r>
              <a:rPr lang="en-US" sz="2400" b="0" strike="noStrike" spc="-1" baseline="-25000">
                <a:solidFill>
                  <a:srgbClr val="000000"/>
                </a:solidFill>
                <a:latin typeface="Arial"/>
              </a:rPr>
              <a:t>N</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A</a:t>
            </a:r>
            <a:r>
              <a:rPr lang="en-US" sz="2400" b="0" strike="noStrike" spc="-1" baseline="-25000">
                <a:solidFill>
                  <a:srgbClr val="000000"/>
                </a:solidFill>
                <a:latin typeface="Arial"/>
              </a:rPr>
              <a:t>N</a:t>
            </a:r>
            <a:r>
              <a:rPr lang="en-US" sz="2400" b="0" strike="noStrike" spc="-1">
                <a:solidFill>
                  <a:srgbClr val="000000"/>
                </a:solidFill>
                <a:latin typeface="Arial"/>
              </a:rPr>
              <a:t> = 1/S</a:t>
            </a:r>
            <a:r>
              <a:rPr lang="en-US" sz="2400" b="0" strike="noStrike" spc="-1" baseline="-25000">
                <a:solidFill>
                  <a:srgbClr val="000000"/>
                </a:solidFill>
                <a:latin typeface="Arial"/>
              </a:rPr>
              <a:t>N</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A</a:t>
            </a:r>
            <a:r>
              <a:rPr lang="en-US" sz="2400" b="0" strike="noStrike" spc="-1" baseline="-25000">
                <a:solidFill>
                  <a:srgbClr val="000000"/>
                </a:solidFill>
                <a:latin typeface="Arial"/>
              </a:rPr>
              <a:t>N</a:t>
            </a:r>
            <a:r>
              <a:rPr lang="en-US" sz="2400" b="0" strike="noStrike" spc="-1">
                <a:solidFill>
                  <a:srgbClr val="000000"/>
                </a:solidFill>
                <a:latin typeface="Arial"/>
              </a:rPr>
              <a:t> = S</a:t>
            </a:r>
            <a:r>
              <a:rPr lang="en-US" sz="2400" b="0" strike="noStrike" spc="-1" baseline="-25000">
                <a:solidFill>
                  <a:srgbClr val="000000"/>
                </a:solidFill>
                <a:latin typeface="Arial"/>
              </a:rPr>
              <a:t>1</a:t>
            </a:r>
            <a:r>
              <a:rPr lang="en-US" sz="2400" b="0" strike="noStrike" spc="-1">
                <a:solidFill>
                  <a:srgbClr val="000000"/>
                </a:solidFill>
                <a:latin typeface="Arial"/>
              </a:rPr>
              <a:t> </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A</a:t>
            </a:r>
            <a:r>
              <a:rPr lang="en-US" sz="2400" b="0" strike="noStrike" spc="-1" baseline="-25000">
                <a:solidFill>
                  <a:srgbClr val="000000"/>
                </a:solidFill>
                <a:latin typeface="Arial"/>
              </a:rPr>
              <a:t>N</a:t>
            </a:r>
            <a:r>
              <a:rPr lang="en-US" sz="2400" b="0" strike="noStrike" spc="-1">
                <a:solidFill>
                  <a:srgbClr val="000000"/>
                </a:solidFill>
                <a:latin typeface="Arial"/>
              </a:rPr>
              <a:t> = 1/S</a:t>
            </a:r>
            <a:r>
              <a:rPr lang="en-US" sz="2400" b="0" strike="noStrike" spc="-1" baseline="-25000">
                <a:solidFill>
                  <a:srgbClr val="000000"/>
                </a:solidFill>
                <a:latin typeface="Arial"/>
              </a:rPr>
              <a:t>1</a:t>
            </a:r>
            <a:endParaRPr lang="en-US" sz="2400" b="0" strike="noStrike" spc="-1">
              <a:solidFill>
                <a:srgbClr val="000000"/>
              </a:solidFill>
              <a:latin typeface="Franklin Gothic Book"/>
            </a:endParaRPr>
          </a:p>
          <a:p>
            <a:pPr>
              <a:lnSpc>
                <a:spcPct val="150000"/>
              </a:lnSpc>
            </a:pPr>
            <a:endParaRPr lang="en-US" sz="2400" b="0" strike="noStrike" spc="-1">
              <a:solidFill>
                <a:srgbClr val="000000"/>
              </a:solidFill>
              <a:latin typeface="Franklin Gothic Book"/>
            </a:endParaRPr>
          </a:p>
        </p:txBody>
      </p:sp>
      <p:grpSp>
        <p:nvGrpSpPr>
          <p:cNvPr id="354" name="Group 4"/>
          <p:cNvGrpSpPr/>
          <p:nvPr/>
        </p:nvGrpSpPr>
        <p:grpSpPr>
          <a:xfrm>
            <a:off x="5389200" y="1585080"/>
            <a:ext cx="3417120" cy="4255560"/>
            <a:chOff x="5389200" y="1585080"/>
            <a:chExt cx="3417120" cy="4255560"/>
          </a:xfrm>
        </p:grpSpPr>
        <p:sp>
          <p:nvSpPr>
            <p:cNvPr id="355" name="CustomShape 5"/>
            <p:cNvSpPr/>
            <p:nvPr/>
          </p:nvSpPr>
          <p:spPr>
            <a:xfrm>
              <a:off x="6580440" y="2459880"/>
              <a:ext cx="868680" cy="2525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p:style>
        </p:sp>
        <p:sp>
          <p:nvSpPr>
            <p:cNvPr id="356" name="CustomShape 6"/>
            <p:cNvSpPr/>
            <p:nvPr/>
          </p:nvSpPr>
          <p:spPr>
            <a:xfrm>
              <a:off x="5684040" y="2016000"/>
              <a:ext cx="1058760" cy="443160"/>
            </a:xfrm>
            <a:prstGeom prst="bentConnector3">
              <a:avLst>
                <a:gd name="adj1" fmla="val 99572"/>
              </a:avLst>
            </a:prstGeom>
            <a:noFill/>
            <a:ln w="38160">
              <a:solidFill>
                <a:schemeClr val="tx1"/>
              </a:solidFill>
              <a:tailEnd type="triangle" w="med" len="med"/>
            </a:ln>
          </p:spPr>
          <p:style>
            <a:lnRef idx="1">
              <a:schemeClr val="accent1"/>
            </a:lnRef>
            <a:fillRef idx="0">
              <a:schemeClr val="accent1"/>
            </a:fillRef>
            <a:effectRef idx="0">
              <a:schemeClr val="accent1"/>
            </a:effectRef>
            <a:fontRef idx="minor"/>
          </p:style>
        </p:sp>
        <p:sp>
          <p:nvSpPr>
            <p:cNvPr id="357" name="CustomShape 7"/>
            <p:cNvSpPr/>
            <p:nvPr/>
          </p:nvSpPr>
          <p:spPr>
            <a:xfrm flipV="1">
              <a:off x="7196040" y="1572120"/>
              <a:ext cx="1448280" cy="443160"/>
            </a:xfrm>
            <a:prstGeom prst="bentConnector3">
              <a:avLst>
                <a:gd name="adj1" fmla="val -625"/>
              </a:avLst>
            </a:prstGeom>
            <a:noFill/>
            <a:ln w="38160">
              <a:solidFill>
                <a:schemeClr val="tx1"/>
              </a:solidFill>
              <a:tailEnd type="triangle" w="med" len="med"/>
            </a:ln>
          </p:spPr>
          <p:style>
            <a:lnRef idx="1">
              <a:schemeClr val="accent1"/>
            </a:lnRef>
            <a:fillRef idx="0">
              <a:schemeClr val="accent1"/>
            </a:fillRef>
            <a:effectRef idx="0">
              <a:schemeClr val="accent1"/>
            </a:effectRef>
            <a:fontRef idx="minor"/>
          </p:style>
        </p:sp>
        <p:sp>
          <p:nvSpPr>
            <p:cNvPr id="358" name="CustomShape 8"/>
            <p:cNvSpPr/>
            <p:nvPr/>
          </p:nvSpPr>
          <p:spPr>
            <a:xfrm flipV="1">
              <a:off x="5684040" y="4524120"/>
              <a:ext cx="1185480" cy="461520"/>
            </a:xfrm>
            <a:prstGeom prst="bentConnector3">
              <a:avLst>
                <a:gd name="adj1" fmla="val 99618"/>
              </a:avLst>
            </a:prstGeom>
            <a:noFill/>
            <a:ln w="38160">
              <a:solidFill>
                <a:schemeClr val="tx1"/>
              </a:solidFill>
              <a:tailEnd type="triangle" w="med" len="med"/>
            </a:ln>
          </p:spPr>
          <p:style>
            <a:lnRef idx="1">
              <a:schemeClr val="accent1"/>
            </a:lnRef>
            <a:fillRef idx="0">
              <a:schemeClr val="accent1"/>
            </a:fillRef>
            <a:effectRef idx="0">
              <a:schemeClr val="accent1"/>
            </a:effectRef>
            <a:fontRef idx="minor"/>
          </p:style>
        </p:sp>
        <p:sp>
          <p:nvSpPr>
            <p:cNvPr id="359" name="CustomShape 9"/>
            <p:cNvSpPr/>
            <p:nvPr/>
          </p:nvSpPr>
          <p:spPr>
            <a:xfrm>
              <a:off x="7196040" y="4985640"/>
              <a:ext cx="1330560" cy="461520"/>
            </a:xfrm>
            <a:prstGeom prst="bentConnector3">
              <a:avLst>
                <a:gd name="adj1" fmla="val 340"/>
              </a:avLst>
            </a:prstGeom>
            <a:noFill/>
            <a:ln w="38160">
              <a:solidFill>
                <a:schemeClr val="tx1"/>
              </a:solidFill>
              <a:tailEnd type="triangle" w="med" len="med"/>
            </a:ln>
          </p:spPr>
          <p:style>
            <a:lnRef idx="1">
              <a:schemeClr val="accent1"/>
            </a:lnRef>
            <a:fillRef idx="0">
              <a:schemeClr val="accent1"/>
            </a:fillRef>
            <a:effectRef idx="0">
              <a:schemeClr val="accent1"/>
            </a:effectRef>
            <a:fontRef idx="minor"/>
          </p:style>
        </p:sp>
        <p:sp>
          <p:nvSpPr>
            <p:cNvPr id="360" name="Line 10"/>
            <p:cNvSpPr/>
            <p:nvPr/>
          </p:nvSpPr>
          <p:spPr>
            <a:xfrm>
              <a:off x="6580080" y="2749320"/>
              <a:ext cx="86904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361" name="Line 11"/>
            <p:cNvSpPr/>
            <p:nvPr/>
          </p:nvSpPr>
          <p:spPr>
            <a:xfrm>
              <a:off x="6580080" y="3075120"/>
              <a:ext cx="86904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362" name="Line 12"/>
            <p:cNvSpPr/>
            <p:nvPr/>
          </p:nvSpPr>
          <p:spPr>
            <a:xfrm>
              <a:off x="6580080" y="3401280"/>
              <a:ext cx="86904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363" name="Line 13"/>
            <p:cNvSpPr/>
            <p:nvPr/>
          </p:nvSpPr>
          <p:spPr>
            <a:xfrm>
              <a:off x="6580080" y="3722400"/>
              <a:ext cx="86904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364" name="Line 14"/>
            <p:cNvSpPr/>
            <p:nvPr/>
          </p:nvSpPr>
          <p:spPr>
            <a:xfrm>
              <a:off x="6580080" y="4057560"/>
              <a:ext cx="86904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365" name="Line 15"/>
            <p:cNvSpPr/>
            <p:nvPr/>
          </p:nvSpPr>
          <p:spPr>
            <a:xfrm>
              <a:off x="6580080" y="4419720"/>
              <a:ext cx="86904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366" name="Line 16"/>
            <p:cNvSpPr/>
            <p:nvPr/>
          </p:nvSpPr>
          <p:spPr>
            <a:xfrm>
              <a:off x="6580080" y="4727520"/>
              <a:ext cx="86904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367" name="CustomShape 17"/>
            <p:cNvSpPr/>
            <p:nvPr/>
          </p:nvSpPr>
          <p:spPr>
            <a:xfrm>
              <a:off x="5389200" y="1585080"/>
              <a:ext cx="834840" cy="8060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200" b="0" strike="noStrike" spc="-1">
                  <a:solidFill>
                    <a:srgbClr val="000000"/>
                  </a:solidFill>
                  <a:latin typeface="Arial"/>
                </a:rPr>
                <a:t>liquid</a:t>
              </a:r>
              <a:endParaRPr lang="en-US" sz="2200" b="0" strike="noStrike" spc="-1">
                <a:latin typeface="Arial"/>
              </a:endParaRPr>
            </a:p>
            <a:p>
              <a:pPr>
                <a:lnSpc>
                  <a:spcPct val="100000"/>
                </a:lnSpc>
              </a:pPr>
              <a:r>
                <a:rPr lang="en-US" sz="2200" b="0" strike="noStrike" spc="-1">
                  <a:solidFill>
                    <a:srgbClr val="000000"/>
                  </a:solidFill>
                  <a:latin typeface="Arial"/>
                </a:rPr>
                <a:t>L</a:t>
              </a:r>
              <a:r>
                <a:rPr lang="en-US" sz="2200" b="0" strike="noStrike" spc="-1" baseline="-25000">
                  <a:solidFill>
                    <a:srgbClr val="000000"/>
                  </a:solidFill>
                  <a:latin typeface="Arial"/>
                </a:rPr>
                <a:t>1</a:t>
              </a:r>
              <a:endParaRPr lang="en-US" sz="2200" b="0" strike="noStrike" spc="-1">
                <a:latin typeface="Arial"/>
              </a:endParaRPr>
            </a:p>
          </p:txBody>
        </p:sp>
        <p:sp>
          <p:nvSpPr>
            <p:cNvPr id="368" name="CustomShape 18"/>
            <p:cNvSpPr/>
            <p:nvPr/>
          </p:nvSpPr>
          <p:spPr>
            <a:xfrm>
              <a:off x="5390640" y="5016600"/>
              <a:ext cx="880560" cy="8060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200" b="0" strike="noStrike" spc="-1">
                  <a:solidFill>
                    <a:srgbClr val="000000"/>
                  </a:solidFill>
                  <a:latin typeface="Arial"/>
                </a:rPr>
                <a:t>vapor</a:t>
              </a:r>
              <a:endParaRPr lang="en-US" sz="2200" b="0" strike="noStrike" spc="-1">
                <a:latin typeface="Arial"/>
              </a:endParaRPr>
            </a:p>
            <a:p>
              <a:pPr>
                <a:lnSpc>
                  <a:spcPct val="100000"/>
                </a:lnSpc>
              </a:pPr>
              <a:r>
                <a:rPr lang="en-US" sz="2200" b="0" strike="noStrike" spc="-1">
                  <a:solidFill>
                    <a:srgbClr val="000000"/>
                  </a:solidFill>
                  <a:latin typeface="Arial"/>
                </a:rPr>
                <a:t>V</a:t>
              </a:r>
              <a:r>
                <a:rPr lang="en-US" sz="2200" b="0" strike="noStrike" spc="-1" baseline="-25000">
                  <a:solidFill>
                    <a:srgbClr val="000000"/>
                  </a:solidFill>
                  <a:latin typeface="Arial"/>
                </a:rPr>
                <a:t>N+1</a:t>
              </a:r>
              <a:endParaRPr lang="en-US" sz="2200" b="0" strike="noStrike" spc="-1">
                <a:latin typeface="Arial"/>
              </a:endParaRPr>
            </a:p>
          </p:txBody>
        </p:sp>
        <p:sp>
          <p:nvSpPr>
            <p:cNvPr id="369" name="CustomShape 19"/>
            <p:cNvSpPr/>
            <p:nvPr/>
          </p:nvSpPr>
          <p:spPr>
            <a:xfrm>
              <a:off x="7925760" y="1616040"/>
              <a:ext cx="880560" cy="8060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200" b="0" strike="noStrike" spc="-1">
                  <a:solidFill>
                    <a:srgbClr val="000000"/>
                  </a:solidFill>
                  <a:latin typeface="Arial"/>
                </a:rPr>
                <a:t>vapor</a:t>
              </a:r>
              <a:endParaRPr lang="en-US" sz="2200" b="0" strike="noStrike" spc="-1">
                <a:latin typeface="Arial"/>
              </a:endParaRPr>
            </a:p>
            <a:p>
              <a:pPr>
                <a:lnSpc>
                  <a:spcPct val="100000"/>
                </a:lnSpc>
              </a:pPr>
              <a:r>
                <a:rPr lang="en-US" sz="2200" b="0" strike="noStrike" spc="-1">
                  <a:solidFill>
                    <a:srgbClr val="000000"/>
                  </a:solidFill>
                  <a:latin typeface="Arial"/>
                </a:rPr>
                <a:t>V</a:t>
              </a:r>
              <a:r>
                <a:rPr lang="en-US" sz="2200" b="0" strike="noStrike" spc="-1" baseline="-25000">
                  <a:solidFill>
                    <a:srgbClr val="000000"/>
                  </a:solidFill>
                  <a:latin typeface="Arial"/>
                </a:rPr>
                <a:t>1</a:t>
              </a:r>
              <a:endParaRPr lang="en-US" sz="2200" b="0" strike="noStrike" spc="-1">
                <a:latin typeface="Arial"/>
              </a:endParaRPr>
            </a:p>
          </p:txBody>
        </p:sp>
        <p:sp>
          <p:nvSpPr>
            <p:cNvPr id="370" name="CustomShape 20"/>
            <p:cNvSpPr/>
            <p:nvPr/>
          </p:nvSpPr>
          <p:spPr>
            <a:xfrm>
              <a:off x="7788240" y="5034600"/>
              <a:ext cx="834840" cy="8060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200" b="0" strike="noStrike" spc="-1">
                  <a:solidFill>
                    <a:srgbClr val="000000"/>
                  </a:solidFill>
                  <a:latin typeface="Arial"/>
                </a:rPr>
                <a:t>liquid</a:t>
              </a:r>
              <a:endParaRPr lang="en-US" sz="2200" b="0" strike="noStrike" spc="-1">
                <a:latin typeface="Arial"/>
              </a:endParaRPr>
            </a:p>
            <a:p>
              <a:pPr>
                <a:lnSpc>
                  <a:spcPct val="100000"/>
                </a:lnSpc>
              </a:pPr>
              <a:r>
                <a:rPr lang="en-US" sz="2200" b="0" strike="noStrike" spc="-1">
                  <a:solidFill>
                    <a:srgbClr val="000000"/>
                  </a:solidFill>
                  <a:latin typeface="Arial"/>
                </a:rPr>
                <a:t>L</a:t>
              </a:r>
              <a:r>
                <a:rPr lang="en-US" sz="2200" b="0" strike="noStrike" spc="-1" baseline="-25000">
                  <a:solidFill>
                    <a:srgbClr val="000000"/>
                  </a:solidFill>
                  <a:latin typeface="Arial"/>
                </a:rPr>
                <a:t>N</a:t>
              </a:r>
              <a:endParaRPr lang="en-US" sz="2200" b="0" strike="noStrike" spc="-1">
                <a:latin typeface="Arial"/>
              </a:endParaRPr>
            </a:p>
          </p:txBody>
        </p:sp>
        <p:sp>
          <p:nvSpPr>
            <p:cNvPr id="371" name="CustomShape 21"/>
            <p:cNvSpPr/>
            <p:nvPr/>
          </p:nvSpPr>
          <p:spPr>
            <a:xfrm>
              <a:off x="6863760" y="2425680"/>
              <a:ext cx="306000" cy="10148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spcAft>
                  <a:spcPts val="400"/>
                </a:spcAft>
              </a:pPr>
              <a:r>
                <a:rPr lang="en-US" sz="1800" b="0" strike="noStrike" spc="-148">
                  <a:solidFill>
                    <a:srgbClr val="000000"/>
                  </a:solidFill>
                  <a:latin typeface="Arial"/>
                </a:rPr>
                <a:t>1</a:t>
              </a:r>
              <a:endParaRPr lang="en-US" sz="1800" b="0" strike="noStrike" spc="-1">
                <a:latin typeface="Arial"/>
              </a:endParaRPr>
            </a:p>
            <a:p>
              <a:pPr>
                <a:lnSpc>
                  <a:spcPct val="100000"/>
                </a:lnSpc>
                <a:spcAft>
                  <a:spcPts val="400"/>
                </a:spcAft>
              </a:pPr>
              <a:r>
                <a:rPr lang="en-US" sz="1800" b="0" strike="noStrike" spc="-148">
                  <a:solidFill>
                    <a:srgbClr val="000000"/>
                  </a:solidFill>
                  <a:latin typeface="Arial"/>
                </a:rPr>
                <a:t>2</a:t>
              </a:r>
              <a:endParaRPr lang="en-US" sz="1800" b="0" strike="noStrike" spc="-1">
                <a:latin typeface="Arial"/>
              </a:endParaRPr>
            </a:p>
            <a:p>
              <a:pPr>
                <a:lnSpc>
                  <a:spcPct val="100000"/>
                </a:lnSpc>
                <a:spcAft>
                  <a:spcPts val="400"/>
                </a:spcAft>
              </a:pPr>
              <a:r>
                <a:rPr lang="en-US" sz="1800" b="0" strike="noStrike" spc="-148">
                  <a:solidFill>
                    <a:srgbClr val="000000"/>
                  </a:solidFill>
                  <a:latin typeface="Arial"/>
                </a:rPr>
                <a:t>3</a:t>
              </a:r>
              <a:endParaRPr lang="en-US" sz="1800" b="0" strike="noStrike" spc="-1">
                <a:latin typeface="Arial"/>
              </a:endParaRPr>
            </a:p>
          </p:txBody>
        </p:sp>
        <p:sp>
          <p:nvSpPr>
            <p:cNvPr id="372" name="CustomShape 22"/>
            <p:cNvSpPr/>
            <p:nvPr/>
          </p:nvSpPr>
          <p:spPr>
            <a:xfrm>
              <a:off x="6752160" y="3704400"/>
              <a:ext cx="548280" cy="7153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spcAft>
                  <a:spcPts val="601"/>
                </a:spcAft>
              </a:pPr>
              <a:r>
                <a:rPr lang="en-US" sz="1800" b="0" strike="noStrike" spc="-1">
                  <a:solidFill>
                    <a:srgbClr val="000000"/>
                  </a:solidFill>
                  <a:latin typeface="Arial"/>
                </a:rPr>
                <a:t>N-2</a:t>
              </a:r>
              <a:endParaRPr lang="en-US" sz="1800" b="0" strike="noStrike" spc="-1">
                <a:latin typeface="Arial"/>
              </a:endParaRPr>
            </a:p>
            <a:p>
              <a:pPr algn="ctr">
                <a:lnSpc>
                  <a:spcPct val="100000"/>
                </a:lnSpc>
                <a:spcAft>
                  <a:spcPts val="601"/>
                </a:spcAft>
              </a:pPr>
              <a:r>
                <a:rPr lang="en-US" sz="1800" b="0" strike="noStrike" spc="-1">
                  <a:solidFill>
                    <a:srgbClr val="000000"/>
                  </a:solidFill>
                  <a:latin typeface="Arial"/>
                </a:rPr>
                <a:t>N-1</a:t>
              </a:r>
              <a:endParaRPr lang="en-US" sz="1800" b="0" strike="noStrike" spc="-1">
                <a:latin typeface="Arial"/>
              </a:endParaRPr>
            </a:p>
          </p:txBody>
        </p:sp>
        <p:sp>
          <p:nvSpPr>
            <p:cNvPr id="373" name="CustomShape 23"/>
            <p:cNvSpPr/>
            <p:nvPr/>
          </p:nvSpPr>
          <p:spPr>
            <a:xfrm>
              <a:off x="6853320" y="4392000"/>
              <a:ext cx="34560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US" sz="1800" b="0" strike="noStrike" spc="-1">
                  <a:solidFill>
                    <a:srgbClr val="000000"/>
                  </a:solidFill>
                  <a:latin typeface="Arial"/>
                </a:rPr>
                <a:t>N</a:t>
              </a:r>
              <a:endParaRPr lang="en-US" sz="1800" b="0" strike="noStrike" spc="-1">
                <a:latin typeface="Arial"/>
              </a:endParaRPr>
            </a:p>
          </p:txBody>
        </p:sp>
      </p:gr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5" name="TextShape 1"/>
          <p:cNvSpPr txBox="1"/>
          <p:nvPr/>
        </p:nvSpPr>
        <p:spPr>
          <a:xfrm>
            <a:off x="617400" y="534240"/>
            <a:ext cx="8039160" cy="3285720"/>
          </a:xfrm>
          <a:prstGeom prst="rect">
            <a:avLst/>
          </a:prstGeom>
          <a:noFill/>
          <a:ln>
            <a:noFill/>
          </a:ln>
        </p:spPr>
        <p:txBody>
          <a:bodyPr lIns="0" tIns="0" rIns="0" bIns="0">
            <a:normAutofit/>
          </a:bodyPr>
          <a:lstStyle/>
          <a:p>
            <a:pPr>
              <a:lnSpc>
                <a:spcPct val="110000"/>
              </a:lnSpc>
            </a:pPr>
            <a:r>
              <a:rPr lang="en-US" sz="2600" b="0" strike="noStrike" spc="-1">
                <a:solidFill>
                  <a:srgbClr val="000000"/>
                </a:solidFill>
                <a:latin typeface="Arial"/>
              </a:rPr>
              <a:t>The recovery factor, </a:t>
            </a:r>
            <a:r>
              <a:rPr lang="en-US" sz="2600" b="0" strike="noStrike" spc="-1">
                <a:solidFill>
                  <a:srgbClr val="000000"/>
                </a:solidFill>
                <a:latin typeface="Symbol"/>
              </a:rPr>
              <a:t>F</a:t>
            </a:r>
            <a:r>
              <a:rPr lang="en-US" sz="2600" b="0" strike="noStrike" spc="-1" baseline="-25000">
                <a:solidFill>
                  <a:srgbClr val="000000"/>
                </a:solidFill>
                <a:latin typeface="Arial"/>
              </a:rPr>
              <a:t>A</a:t>
            </a:r>
            <a:r>
              <a:rPr lang="en-US" sz="2600" b="0" strike="noStrike" spc="-1">
                <a:solidFill>
                  <a:srgbClr val="000000"/>
                </a:solidFill>
                <a:latin typeface="Arial"/>
              </a:rPr>
              <a:t>, for an absorption column is shown below: </a:t>
            </a:r>
            <a:endParaRPr lang="en-US" sz="2600" b="0" strike="noStrike" spc="-1">
              <a:solidFill>
                <a:srgbClr val="000000"/>
              </a:solidFill>
              <a:latin typeface="Franklin Gothic Book"/>
            </a:endParaRPr>
          </a:p>
          <a:p>
            <a:pPr>
              <a:lnSpc>
                <a:spcPct val="110000"/>
              </a:lnSpc>
            </a:pPr>
            <a:endParaRPr lang="en-US" sz="2600" b="0" strike="noStrike" spc="-1">
              <a:solidFill>
                <a:srgbClr val="000000"/>
              </a:solidFill>
              <a:latin typeface="Franklin Gothic Book"/>
            </a:endParaRPr>
          </a:p>
          <a:p>
            <a:pPr>
              <a:lnSpc>
                <a:spcPct val="110000"/>
              </a:lnSpc>
            </a:pPr>
            <a:endParaRPr lang="en-US" sz="2600" b="0" strike="noStrike" spc="-1">
              <a:solidFill>
                <a:srgbClr val="000000"/>
              </a:solidFill>
              <a:latin typeface="Franklin Gothic Book"/>
            </a:endParaRPr>
          </a:p>
          <a:p>
            <a:pPr>
              <a:lnSpc>
                <a:spcPct val="110000"/>
              </a:lnSpc>
            </a:pPr>
            <a:r>
              <a:rPr lang="en-US" sz="2600" b="0" strike="noStrike" spc="-1">
                <a:solidFill>
                  <a:srgbClr val="000000"/>
                </a:solidFill>
                <a:latin typeface="Arial"/>
              </a:rPr>
              <a:t>where  is the molar flow rate of the </a:t>
            </a:r>
            <a:endParaRPr lang="en-US" sz="2600" b="0" strike="noStrike" spc="-1">
              <a:solidFill>
                <a:srgbClr val="000000"/>
              </a:solidFill>
              <a:latin typeface="Franklin Gothic Book"/>
            </a:endParaRPr>
          </a:p>
          <a:p>
            <a:pPr>
              <a:lnSpc>
                <a:spcPct val="110000"/>
              </a:lnSpc>
            </a:pPr>
            <a:r>
              <a:rPr lang="en-US" sz="2600" b="0" strike="noStrike" spc="-1">
                <a:solidFill>
                  <a:srgbClr val="000000"/>
                </a:solidFill>
                <a:latin typeface="Arial"/>
              </a:rPr>
              <a:t>absorbed species. A perfect</a:t>
            </a:r>
            <a:endParaRPr lang="en-US" sz="2600" b="0" strike="noStrike" spc="-1">
              <a:solidFill>
                <a:srgbClr val="000000"/>
              </a:solidFill>
              <a:latin typeface="Franklin Gothic Book"/>
            </a:endParaRPr>
          </a:p>
          <a:p>
            <a:pPr>
              <a:lnSpc>
                <a:spcPct val="110000"/>
              </a:lnSpc>
            </a:pPr>
            <a:r>
              <a:rPr lang="en-US" sz="2600" b="0" strike="noStrike" spc="-1">
                <a:solidFill>
                  <a:srgbClr val="000000"/>
                </a:solidFill>
                <a:latin typeface="Arial"/>
              </a:rPr>
              <a:t>separation means </a:t>
            </a:r>
            <a:r>
              <a:rPr lang="en-US" sz="2600" b="0" strike="noStrike" spc="-1">
                <a:solidFill>
                  <a:srgbClr val="000000"/>
                </a:solidFill>
                <a:latin typeface="Symbol"/>
              </a:rPr>
              <a:t>F</a:t>
            </a:r>
            <a:r>
              <a:rPr lang="en-US" sz="2600" b="0" strike="noStrike" spc="-1" baseline="-25000">
                <a:solidFill>
                  <a:srgbClr val="000000"/>
                </a:solidFill>
                <a:latin typeface="Arial"/>
              </a:rPr>
              <a:t>A</a:t>
            </a:r>
            <a:r>
              <a:rPr lang="en-US" sz="2600" b="0" strike="noStrike" spc="-1">
                <a:solidFill>
                  <a:srgbClr val="000000"/>
                </a:solidFill>
                <a:latin typeface="Arial"/>
              </a:rPr>
              <a:t> is _____.</a:t>
            </a:r>
            <a:endParaRPr lang="en-US" sz="2600" b="0" strike="noStrike" spc="-1">
              <a:solidFill>
                <a:srgbClr val="000000"/>
              </a:solidFill>
              <a:latin typeface="Franklin Gothic Book"/>
            </a:endParaRPr>
          </a:p>
        </p:txBody>
      </p:sp>
      <p:sp>
        <p:nvSpPr>
          <p:cNvPr id="377" name="TextShape 3"/>
          <p:cNvSpPr txBox="1"/>
          <p:nvPr/>
        </p:nvSpPr>
        <p:spPr>
          <a:xfrm>
            <a:off x="605520" y="3970080"/>
            <a:ext cx="4727880" cy="2460240"/>
          </a:xfrm>
          <a:prstGeom prst="rect">
            <a:avLst/>
          </a:prstGeom>
          <a:noFill/>
          <a:ln>
            <a:noFill/>
          </a:ln>
        </p:spPr>
        <p:txBody>
          <a:bodyPr lIns="0" tIns="0" rIns="0" bIns="0"/>
          <a:lstStyle/>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0</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0.5</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1</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Infinity</a:t>
            </a:r>
            <a:endParaRPr lang="en-US" sz="2400" b="0" strike="noStrike" spc="-1">
              <a:solidFill>
                <a:srgbClr val="000000"/>
              </a:solidFill>
              <a:latin typeface="Franklin Gothic Book"/>
            </a:endParaRPr>
          </a:p>
          <a:p>
            <a:pPr>
              <a:lnSpc>
                <a:spcPct val="150000"/>
              </a:lnSpc>
            </a:pPr>
            <a:endParaRPr lang="en-US" sz="2400" b="0" strike="noStrike" spc="-1">
              <a:solidFill>
                <a:srgbClr val="000000"/>
              </a:solidFill>
              <a:latin typeface="Franklin Gothic Book"/>
            </a:endParaRPr>
          </a:p>
        </p:txBody>
      </p:sp>
      <mc:AlternateContent xmlns:mc="http://schemas.openxmlformats.org/markup-compatibility/2006" xmlns:a14="http://schemas.microsoft.com/office/drawing/2010/main">
        <mc:Choice Requires="a14">
          <p:sp>
            <p:nvSpPr>
              <p:cNvPr id="378" name="Formula 4"/>
              <p:cNvSpPr txBox="1"/>
              <p:nvPr/>
            </p:nvSpPr>
            <p:spPr>
              <a:xfrm>
                <a:off x="633600" y="1485000"/>
                <a:ext cx="2308680" cy="52272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i="1">
                              <a:latin typeface="Cambria Math" panose="02040503050406030204" pitchFamily="18" charset="0"/>
                            </a:rPr>
                          </m:ctrlPr>
                        </m:sSubPr>
                        <m:e>
                          <m:r>
                            <a:rPr>
                              <a:latin typeface="Cambria Math" panose="02040503050406030204" pitchFamily="18" charset="0"/>
                            </a:rPr>
                            <m:t>𝑣</m:t>
                          </m:r>
                        </m:e>
                        <m:sub>
                          <m:r>
                            <a:rPr>
                              <a:latin typeface="Cambria Math" panose="02040503050406030204" pitchFamily="18" charset="0"/>
                            </a:rPr>
                            <m:t>1</m:t>
                          </m:r>
                        </m:sub>
                      </m:sSub>
                      <m:r>
                        <a:rPr>
                          <a:latin typeface="Cambria Math" panose="02040503050406030204" pitchFamily="18" charset="0"/>
                        </a:rPr>
                        <m:t>=</m:t>
                      </m:r>
                      <m:sSub>
                        <m:sSubPr>
                          <m:ctrlPr>
                            <a:rPr i="1">
                              <a:latin typeface="Cambria Math" panose="02040503050406030204" pitchFamily="18" charset="0"/>
                            </a:rPr>
                          </m:ctrlPr>
                        </m:sSubPr>
                        <m:e>
                          <m:r>
                            <a:rPr>
                              <a:latin typeface="Cambria Math" panose="02040503050406030204" pitchFamily="18" charset="0"/>
                            </a:rPr>
                            <m:t>𝑣</m:t>
                          </m:r>
                        </m:e>
                        <m:sub>
                          <m:r>
                            <a:rPr>
                              <a:latin typeface="Cambria Math" panose="02040503050406030204" pitchFamily="18" charset="0"/>
                            </a:rPr>
                            <m:t>𝑁</m:t>
                          </m:r>
                          <m:r>
                            <a:rPr>
                              <a:latin typeface="Cambria Math" panose="02040503050406030204" pitchFamily="18" charset="0"/>
                            </a:rPr>
                            <m:t>+1</m:t>
                          </m:r>
                        </m:sub>
                      </m:sSub>
                      <m:sSub>
                        <m:sSubPr>
                          <m:ctrlPr>
                            <a:rPr i="1">
                              <a:latin typeface="Cambria Math" panose="02040503050406030204" pitchFamily="18" charset="0"/>
                            </a:rPr>
                          </m:ctrlPr>
                        </m:sSubPr>
                        <m:e>
                          <m:r>
                            <a:rPr>
                              <a:latin typeface="Cambria Math" panose="02040503050406030204" pitchFamily="18" charset="0"/>
                            </a:rPr>
                            <m:t>𝛷</m:t>
                          </m:r>
                        </m:e>
                        <m:sub>
                          <m:r>
                            <a:rPr>
                              <a:latin typeface="Cambria Math" panose="02040503050406030204" pitchFamily="18" charset="0"/>
                            </a:rPr>
                            <m:t>𝐴</m:t>
                          </m:r>
                        </m:sub>
                      </m:sSub>
                    </m:oMath>
                  </m:oMathPara>
                </a14:m>
                <a:endParaRPr/>
              </a:p>
            </p:txBody>
          </p:sp>
        </mc:Choice>
        <mc:Fallback xmlns="" xmlns:p14="http://schemas.microsoft.com/office/powerpoint/2010/main" xmlns:p15="http://schemas.microsoft.com/office/powerpoint/2012/main"/>
      </mc:AlternateContent>
      <p:grpSp>
        <p:nvGrpSpPr>
          <p:cNvPr id="380" name="Group 6"/>
          <p:cNvGrpSpPr/>
          <p:nvPr/>
        </p:nvGrpSpPr>
        <p:grpSpPr>
          <a:xfrm>
            <a:off x="5389200" y="1585080"/>
            <a:ext cx="3417120" cy="4255560"/>
            <a:chOff x="5389200" y="1585080"/>
            <a:chExt cx="3417120" cy="4255560"/>
          </a:xfrm>
        </p:grpSpPr>
        <p:sp>
          <p:nvSpPr>
            <p:cNvPr id="381" name="CustomShape 7"/>
            <p:cNvSpPr/>
            <p:nvPr/>
          </p:nvSpPr>
          <p:spPr>
            <a:xfrm>
              <a:off x="6580440" y="2459880"/>
              <a:ext cx="868680" cy="2525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p:style>
        </p:sp>
        <p:sp>
          <p:nvSpPr>
            <p:cNvPr id="382" name="CustomShape 8"/>
            <p:cNvSpPr/>
            <p:nvPr/>
          </p:nvSpPr>
          <p:spPr>
            <a:xfrm>
              <a:off x="5684040" y="2016000"/>
              <a:ext cx="1058760" cy="443160"/>
            </a:xfrm>
            <a:prstGeom prst="bentConnector3">
              <a:avLst>
                <a:gd name="adj1" fmla="val 99572"/>
              </a:avLst>
            </a:prstGeom>
            <a:noFill/>
            <a:ln w="38160">
              <a:solidFill>
                <a:schemeClr val="tx1"/>
              </a:solidFill>
              <a:tailEnd type="triangle" w="med" len="med"/>
            </a:ln>
          </p:spPr>
          <p:style>
            <a:lnRef idx="1">
              <a:schemeClr val="accent1"/>
            </a:lnRef>
            <a:fillRef idx="0">
              <a:schemeClr val="accent1"/>
            </a:fillRef>
            <a:effectRef idx="0">
              <a:schemeClr val="accent1"/>
            </a:effectRef>
            <a:fontRef idx="minor"/>
          </p:style>
        </p:sp>
        <p:sp>
          <p:nvSpPr>
            <p:cNvPr id="383" name="CustomShape 9"/>
            <p:cNvSpPr/>
            <p:nvPr/>
          </p:nvSpPr>
          <p:spPr>
            <a:xfrm flipV="1">
              <a:off x="7196040" y="1572120"/>
              <a:ext cx="1448280" cy="443160"/>
            </a:xfrm>
            <a:prstGeom prst="bentConnector3">
              <a:avLst>
                <a:gd name="adj1" fmla="val -625"/>
              </a:avLst>
            </a:prstGeom>
            <a:noFill/>
            <a:ln w="38160">
              <a:solidFill>
                <a:schemeClr val="tx1"/>
              </a:solidFill>
              <a:tailEnd type="triangle" w="med" len="med"/>
            </a:ln>
          </p:spPr>
          <p:style>
            <a:lnRef idx="1">
              <a:schemeClr val="accent1"/>
            </a:lnRef>
            <a:fillRef idx="0">
              <a:schemeClr val="accent1"/>
            </a:fillRef>
            <a:effectRef idx="0">
              <a:schemeClr val="accent1"/>
            </a:effectRef>
            <a:fontRef idx="minor"/>
          </p:style>
        </p:sp>
        <p:sp>
          <p:nvSpPr>
            <p:cNvPr id="384" name="CustomShape 10"/>
            <p:cNvSpPr/>
            <p:nvPr/>
          </p:nvSpPr>
          <p:spPr>
            <a:xfrm flipV="1">
              <a:off x="5684040" y="4524120"/>
              <a:ext cx="1185480" cy="461520"/>
            </a:xfrm>
            <a:prstGeom prst="bentConnector3">
              <a:avLst>
                <a:gd name="adj1" fmla="val 99618"/>
              </a:avLst>
            </a:prstGeom>
            <a:noFill/>
            <a:ln w="38160">
              <a:solidFill>
                <a:schemeClr val="tx1"/>
              </a:solidFill>
              <a:tailEnd type="triangle" w="med" len="med"/>
            </a:ln>
          </p:spPr>
          <p:style>
            <a:lnRef idx="1">
              <a:schemeClr val="accent1"/>
            </a:lnRef>
            <a:fillRef idx="0">
              <a:schemeClr val="accent1"/>
            </a:fillRef>
            <a:effectRef idx="0">
              <a:schemeClr val="accent1"/>
            </a:effectRef>
            <a:fontRef idx="minor"/>
          </p:style>
        </p:sp>
        <p:sp>
          <p:nvSpPr>
            <p:cNvPr id="385" name="CustomShape 11"/>
            <p:cNvSpPr/>
            <p:nvPr/>
          </p:nvSpPr>
          <p:spPr>
            <a:xfrm>
              <a:off x="7196040" y="4985640"/>
              <a:ext cx="1330560" cy="461520"/>
            </a:xfrm>
            <a:prstGeom prst="bentConnector3">
              <a:avLst>
                <a:gd name="adj1" fmla="val 340"/>
              </a:avLst>
            </a:prstGeom>
            <a:noFill/>
            <a:ln w="38160">
              <a:solidFill>
                <a:schemeClr val="tx1"/>
              </a:solidFill>
              <a:tailEnd type="triangle" w="med" len="med"/>
            </a:ln>
          </p:spPr>
          <p:style>
            <a:lnRef idx="1">
              <a:schemeClr val="accent1"/>
            </a:lnRef>
            <a:fillRef idx="0">
              <a:schemeClr val="accent1"/>
            </a:fillRef>
            <a:effectRef idx="0">
              <a:schemeClr val="accent1"/>
            </a:effectRef>
            <a:fontRef idx="minor"/>
          </p:style>
        </p:sp>
        <p:sp>
          <p:nvSpPr>
            <p:cNvPr id="386" name="Line 12"/>
            <p:cNvSpPr/>
            <p:nvPr/>
          </p:nvSpPr>
          <p:spPr>
            <a:xfrm>
              <a:off x="6580080" y="2749320"/>
              <a:ext cx="86904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387" name="Line 13"/>
            <p:cNvSpPr/>
            <p:nvPr/>
          </p:nvSpPr>
          <p:spPr>
            <a:xfrm>
              <a:off x="6580080" y="3075120"/>
              <a:ext cx="86904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388" name="Line 14"/>
            <p:cNvSpPr/>
            <p:nvPr/>
          </p:nvSpPr>
          <p:spPr>
            <a:xfrm>
              <a:off x="6580080" y="3401280"/>
              <a:ext cx="86904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389" name="Line 15"/>
            <p:cNvSpPr/>
            <p:nvPr/>
          </p:nvSpPr>
          <p:spPr>
            <a:xfrm>
              <a:off x="6580080" y="3722400"/>
              <a:ext cx="86904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390" name="Line 16"/>
            <p:cNvSpPr/>
            <p:nvPr/>
          </p:nvSpPr>
          <p:spPr>
            <a:xfrm>
              <a:off x="6580080" y="4057560"/>
              <a:ext cx="86904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391" name="Line 17"/>
            <p:cNvSpPr/>
            <p:nvPr/>
          </p:nvSpPr>
          <p:spPr>
            <a:xfrm>
              <a:off x="6580080" y="4419720"/>
              <a:ext cx="86904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392" name="Line 18"/>
            <p:cNvSpPr/>
            <p:nvPr/>
          </p:nvSpPr>
          <p:spPr>
            <a:xfrm>
              <a:off x="6580080" y="4727520"/>
              <a:ext cx="86904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393" name="CustomShape 19"/>
            <p:cNvSpPr/>
            <p:nvPr/>
          </p:nvSpPr>
          <p:spPr>
            <a:xfrm>
              <a:off x="5389200" y="1585080"/>
              <a:ext cx="834840" cy="8060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200" b="0" strike="noStrike" spc="-1">
                  <a:solidFill>
                    <a:srgbClr val="000000"/>
                  </a:solidFill>
                  <a:latin typeface="Arial"/>
                </a:rPr>
                <a:t>liquid</a:t>
              </a:r>
              <a:endParaRPr lang="en-US" sz="2200" b="0" strike="noStrike" spc="-1">
                <a:latin typeface="Arial"/>
              </a:endParaRPr>
            </a:p>
            <a:p>
              <a:pPr>
                <a:lnSpc>
                  <a:spcPct val="100000"/>
                </a:lnSpc>
              </a:pPr>
              <a:r>
                <a:rPr lang="en-US" sz="2200" b="0" strike="noStrike" spc="-1">
                  <a:solidFill>
                    <a:srgbClr val="000000"/>
                  </a:solidFill>
                  <a:latin typeface="Arial"/>
                </a:rPr>
                <a:t>L</a:t>
              </a:r>
              <a:r>
                <a:rPr lang="en-US" sz="2200" b="0" strike="noStrike" spc="-1" baseline="-25000">
                  <a:solidFill>
                    <a:srgbClr val="000000"/>
                  </a:solidFill>
                  <a:latin typeface="Arial"/>
                </a:rPr>
                <a:t>1</a:t>
              </a:r>
              <a:endParaRPr lang="en-US" sz="2200" b="0" strike="noStrike" spc="-1">
                <a:latin typeface="Arial"/>
              </a:endParaRPr>
            </a:p>
          </p:txBody>
        </p:sp>
        <p:sp>
          <p:nvSpPr>
            <p:cNvPr id="394" name="CustomShape 20"/>
            <p:cNvSpPr/>
            <p:nvPr/>
          </p:nvSpPr>
          <p:spPr>
            <a:xfrm>
              <a:off x="5390640" y="5016600"/>
              <a:ext cx="880560" cy="8060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200" b="0" strike="noStrike" spc="-1">
                  <a:solidFill>
                    <a:srgbClr val="000000"/>
                  </a:solidFill>
                  <a:latin typeface="Arial"/>
                </a:rPr>
                <a:t>vapor</a:t>
              </a:r>
              <a:endParaRPr lang="en-US" sz="2200" b="0" strike="noStrike" spc="-1">
                <a:latin typeface="Arial"/>
              </a:endParaRPr>
            </a:p>
            <a:p>
              <a:pPr>
                <a:lnSpc>
                  <a:spcPct val="100000"/>
                </a:lnSpc>
              </a:pPr>
              <a:r>
                <a:rPr lang="en-US" sz="2200" b="0" strike="noStrike" spc="-1">
                  <a:solidFill>
                    <a:srgbClr val="000000"/>
                  </a:solidFill>
                  <a:latin typeface="Arial"/>
                </a:rPr>
                <a:t>V</a:t>
              </a:r>
              <a:r>
                <a:rPr lang="en-US" sz="2200" b="0" strike="noStrike" spc="-1" baseline="-25000">
                  <a:solidFill>
                    <a:srgbClr val="000000"/>
                  </a:solidFill>
                  <a:latin typeface="Arial"/>
                </a:rPr>
                <a:t>N+1</a:t>
              </a:r>
              <a:endParaRPr lang="en-US" sz="2200" b="0" strike="noStrike" spc="-1">
                <a:latin typeface="Arial"/>
              </a:endParaRPr>
            </a:p>
          </p:txBody>
        </p:sp>
        <p:sp>
          <p:nvSpPr>
            <p:cNvPr id="395" name="CustomShape 21"/>
            <p:cNvSpPr/>
            <p:nvPr/>
          </p:nvSpPr>
          <p:spPr>
            <a:xfrm>
              <a:off x="7925760" y="1616040"/>
              <a:ext cx="880560" cy="8060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200" b="0" strike="noStrike" spc="-1">
                  <a:solidFill>
                    <a:srgbClr val="000000"/>
                  </a:solidFill>
                  <a:latin typeface="Arial"/>
                </a:rPr>
                <a:t>vapor</a:t>
              </a:r>
              <a:endParaRPr lang="en-US" sz="2200" b="0" strike="noStrike" spc="-1">
                <a:latin typeface="Arial"/>
              </a:endParaRPr>
            </a:p>
            <a:p>
              <a:pPr>
                <a:lnSpc>
                  <a:spcPct val="100000"/>
                </a:lnSpc>
              </a:pPr>
              <a:r>
                <a:rPr lang="en-US" sz="2200" b="0" strike="noStrike" spc="-1">
                  <a:solidFill>
                    <a:srgbClr val="000000"/>
                  </a:solidFill>
                  <a:latin typeface="Arial"/>
                </a:rPr>
                <a:t>V</a:t>
              </a:r>
              <a:r>
                <a:rPr lang="en-US" sz="2200" b="0" strike="noStrike" spc="-1" baseline="-25000">
                  <a:solidFill>
                    <a:srgbClr val="000000"/>
                  </a:solidFill>
                  <a:latin typeface="Arial"/>
                </a:rPr>
                <a:t>1</a:t>
              </a:r>
              <a:endParaRPr lang="en-US" sz="2200" b="0" strike="noStrike" spc="-1">
                <a:latin typeface="Arial"/>
              </a:endParaRPr>
            </a:p>
          </p:txBody>
        </p:sp>
        <p:sp>
          <p:nvSpPr>
            <p:cNvPr id="396" name="CustomShape 22"/>
            <p:cNvSpPr/>
            <p:nvPr/>
          </p:nvSpPr>
          <p:spPr>
            <a:xfrm>
              <a:off x="7788240" y="5034600"/>
              <a:ext cx="834840" cy="8060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200" b="0" strike="noStrike" spc="-1">
                  <a:solidFill>
                    <a:srgbClr val="000000"/>
                  </a:solidFill>
                  <a:latin typeface="Arial"/>
                </a:rPr>
                <a:t>liquid</a:t>
              </a:r>
              <a:endParaRPr lang="en-US" sz="2200" b="0" strike="noStrike" spc="-1">
                <a:latin typeface="Arial"/>
              </a:endParaRPr>
            </a:p>
            <a:p>
              <a:pPr>
                <a:lnSpc>
                  <a:spcPct val="100000"/>
                </a:lnSpc>
              </a:pPr>
              <a:r>
                <a:rPr lang="en-US" sz="2200" b="0" strike="noStrike" spc="-1">
                  <a:solidFill>
                    <a:srgbClr val="000000"/>
                  </a:solidFill>
                  <a:latin typeface="Arial"/>
                </a:rPr>
                <a:t>L</a:t>
              </a:r>
              <a:r>
                <a:rPr lang="en-US" sz="2200" b="0" strike="noStrike" spc="-1" baseline="-25000">
                  <a:solidFill>
                    <a:srgbClr val="000000"/>
                  </a:solidFill>
                  <a:latin typeface="Arial"/>
                </a:rPr>
                <a:t>N</a:t>
              </a:r>
              <a:endParaRPr lang="en-US" sz="2200" b="0" strike="noStrike" spc="-1">
                <a:latin typeface="Arial"/>
              </a:endParaRPr>
            </a:p>
          </p:txBody>
        </p:sp>
        <p:sp>
          <p:nvSpPr>
            <p:cNvPr id="397" name="CustomShape 23"/>
            <p:cNvSpPr/>
            <p:nvPr/>
          </p:nvSpPr>
          <p:spPr>
            <a:xfrm>
              <a:off x="6863760" y="2425680"/>
              <a:ext cx="306000" cy="10148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spcAft>
                  <a:spcPts val="400"/>
                </a:spcAft>
              </a:pPr>
              <a:r>
                <a:rPr lang="en-US" sz="1800" b="0" strike="noStrike" spc="-148">
                  <a:solidFill>
                    <a:srgbClr val="000000"/>
                  </a:solidFill>
                  <a:latin typeface="Arial"/>
                </a:rPr>
                <a:t>1</a:t>
              </a:r>
              <a:endParaRPr lang="en-US" sz="1800" b="0" strike="noStrike" spc="-1">
                <a:latin typeface="Arial"/>
              </a:endParaRPr>
            </a:p>
            <a:p>
              <a:pPr>
                <a:lnSpc>
                  <a:spcPct val="100000"/>
                </a:lnSpc>
                <a:spcAft>
                  <a:spcPts val="400"/>
                </a:spcAft>
              </a:pPr>
              <a:r>
                <a:rPr lang="en-US" sz="1800" b="0" strike="noStrike" spc="-148">
                  <a:solidFill>
                    <a:srgbClr val="000000"/>
                  </a:solidFill>
                  <a:latin typeface="Arial"/>
                </a:rPr>
                <a:t>2</a:t>
              </a:r>
              <a:endParaRPr lang="en-US" sz="1800" b="0" strike="noStrike" spc="-1">
                <a:latin typeface="Arial"/>
              </a:endParaRPr>
            </a:p>
            <a:p>
              <a:pPr>
                <a:lnSpc>
                  <a:spcPct val="100000"/>
                </a:lnSpc>
                <a:spcAft>
                  <a:spcPts val="400"/>
                </a:spcAft>
              </a:pPr>
              <a:r>
                <a:rPr lang="en-US" sz="1800" b="0" strike="noStrike" spc="-148">
                  <a:solidFill>
                    <a:srgbClr val="000000"/>
                  </a:solidFill>
                  <a:latin typeface="Arial"/>
                </a:rPr>
                <a:t>3</a:t>
              </a:r>
              <a:endParaRPr lang="en-US" sz="1800" b="0" strike="noStrike" spc="-1">
                <a:latin typeface="Arial"/>
              </a:endParaRPr>
            </a:p>
          </p:txBody>
        </p:sp>
        <p:sp>
          <p:nvSpPr>
            <p:cNvPr id="398" name="CustomShape 24"/>
            <p:cNvSpPr/>
            <p:nvPr/>
          </p:nvSpPr>
          <p:spPr>
            <a:xfrm>
              <a:off x="6752160" y="3704400"/>
              <a:ext cx="548280" cy="7153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spcAft>
                  <a:spcPts val="601"/>
                </a:spcAft>
              </a:pPr>
              <a:r>
                <a:rPr lang="en-US" sz="1800" b="0" strike="noStrike" spc="-1">
                  <a:solidFill>
                    <a:srgbClr val="000000"/>
                  </a:solidFill>
                  <a:latin typeface="Arial"/>
                </a:rPr>
                <a:t>N-2</a:t>
              </a:r>
              <a:endParaRPr lang="en-US" sz="1800" b="0" strike="noStrike" spc="-1">
                <a:latin typeface="Arial"/>
              </a:endParaRPr>
            </a:p>
            <a:p>
              <a:pPr algn="ctr">
                <a:lnSpc>
                  <a:spcPct val="100000"/>
                </a:lnSpc>
                <a:spcAft>
                  <a:spcPts val="601"/>
                </a:spcAft>
              </a:pPr>
              <a:r>
                <a:rPr lang="en-US" sz="1800" b="0" strike="noStrike" spc="-1">
                  <a:solidFill>
                    <a:srgbClr val="000000"/>
                  </a:solidFill>
                  <a:latin typeface="Arial"/>
                </a:rPr>
                <a:t>N-1</a:t>
              </a:r>
              <a:endParaRPr lang="en-US" sz="1800" b="0" strike="noStrike" spc="-1">
                <a:latin typeface="Arial"/>
              </a:endParaRPr>
            </a:p>
          </p:txBody>
        </p:sp>
        <p:sp>
          <p:nvSpPr>
            <p:cNvPr id="399" name="CustomShape 25"/>
            <p:cNvSpPr/>
            <p:nvPr/>
          </p:nvSpPr>
          <p:spPr>
            <a:xfrm>
              <a:off x="6853320" y="4392000"/>
              <a:ext cx="34560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US" sz="1800" b="0" strike="noStrike" spc="-1">
                  <a:solidFill>
                    <a:srgbClr val="000000"/>
                  </a:solidFill>
                  <a:latin typeface="Arial"/>
                </a:rPr>
                <a:t>N</a:t>
              </a:r>
              <a:endParaRPr lang="en-US" sz="1800" b="0" strike="noStrike" spc="-1">
                <a:latin typeface="Arial"/>
              </a:endParaRPr>
            </a:p>
          </p:txBody>
        </p:sp>
      </p:gr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0" name="TextShape 1"/>
          <p:cNvSpPr txBox="1"/>
          <p:nvPr/>
        </p:nvSpPr>
        <p:spPr>
          <a:xfrm>
            <a:off x="552240" y="458280"/>
            <a:ext cx="8039160" cy="2284560"/>
          </a:xfrm>
          <a:prstGeom prst="rect">
            <a:avLst/>
          </a:prstGeom>
          <a:noFill/>
          <a:ln>
            <a:noFill/>
          </a:ln>
        </p:spPr>
        <p:txBody>
          <a:bodyPr lIns="0" tIns="0" rIns="0" bIns="0"/>
          <a:lstStyle/>
          <a:p>
            <a:pPr>
              <a:lnSpc>
                <a:spcPct val="110000"/>
              </a:lnSpc>
            </a:pPr>
            <a:r>
              <a:rPr lang="en-US" sz="2600" b="0" strike="noStrike" spc="-1">
                <a:solidFill>
                  <a:srgbClr val="000000"/>
                </a:solidFill>
                <a:latin typeface="Arial"/>
              </a:rPr>
              <a:t>For this absorption column, which of the following must be true?</a:t>
            </a:r>
            <a:endParaRPr lang="en-US" sz="2600" b="0" strike="noStrike" spc="-1">
              <a:solidFill>
                <a:srgbClr val="000000"/>
              </a:solidFill>
              <a:latin typeface="Franklin Gothic Book"/>
            </a:endParaRPr>
          </a:p>
        </p:txBody>
      </p:sp>
      <p:sp>
        <p:nvSpPr>
          <p:cNvPr id="401" name="TextShape 2"/>
          <p:cNvSpPr txBox="1"/>
          <p:nvPr/>
        </p:nvSpPr>
        <p:spPr>
          <a:xfrm>
            <a:off x="605520" y="2525400"/>
            <a:ext cx="5142600" cy="3305880"/>
          </a:xfrm>
          <a:prstGeom prst="rect">
            <a:avLst/>
          </a:prstGeom>
          <a:noFill/>
          <a:ln>
            <a:noFill/>
          </a:ln>
        </p:spPr>
        <p:txBody>
          <a:bodyPr lIns="0" tIns="0" rIns="0" bIns="0"/>
          <a:lstStyle/>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VLE reached at each stage</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only one solute absorbed</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absorbent not vaporized</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absorbate prefers liquid phase</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all of the above</a:t>
            </a:r>
            <a:endParaRPr lang="en-US" sz="2400" b="0" strike="noStrike" spc="-1">
              <a:solidFill>
                <a:srgbClr val="000000"/>
              </a:solidFill>
              <a:latin typeface="Franklin Gothic Book"/>
            </a:endParaRPr>
          </a:p>
        </p:txBody>
      </p:sp>
      <p:grpSp>
        <p:nvGrpSpPr>
          <p:cNvPr id="402" name="Group 3"/>
          <p:cNvGrpSpPr/>
          <p:nvPr/>
        </p:nvGrpSpPr>
        <p:grpSpPr>
          <a:xfrm>
            <a:off x="5171040" y="1796400"/>
            <a:ext cx="3333600" cy="3925440"/>
            <a:chOff x="5171040" y="1796400"/>
            <a:chExt cx="3333600" cy="3925440"/>
          </a:xfrm>
        </p:grpSpPr>
        <p:sp>
          <p:nvSpPr>
            <p:cNvPr id="403" name="CustomShape 4"/>
            <p:cNvSpPr/>
            <p:nvPr/>
          </p:nvSpPr>
          <p:spPr>
            <a:xfrm>
              <a:off x="6338880" y="2694240"/>
              <a:ext cx="868680" cy="2525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p:style>
        </p:sp>
        <p:sp>
          <p:nvSpPr>
            <p:cNvPr id="404" name="CustomShape 5"/>
            <p:cNvSpPr/>
            <p:nvPr/>
          </p:nvSpPr>
          <p:spPr>
            <a:xfrm>
              <a:off x="5442840" y="2250720"/>
              <a:ext cx="1058760" cy="443160"/>
            </a:xfrm>
            <a:prstGeom prst="bentConnector3">
              <a:avLst>
                <a:gd name="adj1" fmla="val 99572"/>
              </a:avLst>
            </a:prstGeom>
            <a:noFill/>
            <a:ln w="38160">
              <a:solidFill>
                <a:schemeClr val="tx1"/>
              </a:solidFill>
              <a:tailEnd type="triangle" w="med" len="med"/>
            </a:ln>
          </p:spPr>
          <p:style>
            <a:lnRef idx="1">
              <a:schemeClr val="accent1"/>
            </a:lnRef>
            <a:fillRef idx="0">
              <a:schemeClr val="accent1"/>
            </a:fillRef>
            <a:effectRef idx="0">
              <a:schemeClr val="accent1"/>
            </a:effectRef>
            <a:fontRef idx="minor"/>
          </p:style>
        </p:sp>
        <p:sp>
          <p:nvSpPr>
            <p:cNvPr id="405" name="CustomShape 6"/>
            <p:cNvSpPr/>
            <p:nvPr/>
          </p:nvSpPr>
          <p:spPr>
            <a:xfrm flipV="1">
              <a:off x="6954480" y="1806840"/>
              <a:ext cx="1448280" cy="443160"/>
            </a:xfrm>
            <a:prstGeom prst="bentConnector3">
              <a:avLst>
                <a:gd name="adj1" fmla="val -625"/>
              </a:avLst>
            </a:prstGeom>
            <a:noFill/>
            <a:ln w="38160">
              <a:solidFill>
                <a:schemeClr val="tx1"/>
              </a:solidFill>
              <a:tailEnd type="triangle" w="med" len="med"/>
            </a:ln>
          </p:spPr>
          <p:style>
            <a:lnRef idx="1">
              <a:schemeClr val="accent1"/>
            </a:lnRef>
            <a:fillRef idx="0">
              <a:schemeClr val="accent1"/>
            </a:fillRef>
            <a:effectRef idx="0">
              <a:schemeClr val="accent1"/>
            </a:effectRef>
            <a:fontRef idx="minor"/>
          </p:style>
        </p:sp>
        <p:sp>
          <p:nvSpPr>
            <p:cNvPr id="406" name="CustomShape 7"/>
            <p:cNvSpPr/>
            <p:nvPr/>
          </p:nvSpPr>
          <p:spPr>
            <a:xfrm flipV="1">
              <a:off x="5442840" y="4758480"/>
              <a:ext cx="1185480" cy="461520"/>
            </a:xfrm>
            <a:prstGeom prst="bentConnector3">
              <a:avLst>
                <a:gd name="adj1" fmla="val 99618"/>
              </a:avLst>
            </a:prstGeom>
            <a:noFill/>
            <a:ln w="38160">
              <a:solidFill>
                <a:schemeClr val="tx1"/>
              </a:solidFill>
              <a:tailEnd type="triangle" w="med" len="med"/>
            </a:ln>
          </p:spPr>
          <p:style>
            <a:lnRef idx="1">
              <a:schemeClr val="accent1"/>
            </a:lnRef>
            <a:fillRef idx="0">
              <a:schemeClr val="accent1"/>
            </a:fillRef>
            <a:effectRef idx="0">
              <a:schemeClr val="accent1"/>
            </a:effectRef>
            <a:fontRef idx="minor"/>
          </p:style>
        </p:sp>
        <p:sp>
          <p:nvSpPr>
            <p:cNvPr id="407" name="CustomShape 8"/>
            <p:cNvSpPr/>
            <p:nvPr/>
          </p:nvSpPr>
          <p:spPr>
            <a:xfrm>
              <a:off x="6954480" y="5220000"/>
              <a:ext cx="1330560" cy="461520"/>
            </a:xfrm>
            <a:prstGeom prst="bentConnector3">
              <a:avLst>
                <a:gd name="adj1" fmla="val 340"/>
              </a:avLst>
            </a:prstGeom>
            <a:noFill/>
            <a:ln w="38160">
              <a:solidFill>
                <a:schemeClr val="tx1"/>
              </a:solidFill>
              <a:tailEnd type="triangle" w="med" len="med"/>
            </a:ln>
          </p:spPr>
          <p:style>
            <a:lnRef idx="1">
              <a:schemeClr val="accent1"/>
            </a:lnRef>
            <a:fillRef idx="0">
              <a:schemeClr val="accent1"/>
            </a:fillRef>
            <a:effectRef idx="0">
              <a:schemeClr val="accent1"/>
            </a:effectRef>
            <a:fontRef idx="minor"/>
          </p:style>
        </p:sp>
        <p:sp>
          <p:nvSpPr>
            <p:cNvPr id="408" name="Line 9"/>
            <p:cNvSpPr/>
            <p:nvPr/>
          </p:nvSpPr>
          <p:spPr>
            <a:xfrm>
              <a:off x="6338880" y="3029040"/>
              <a:ext cx="86904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409" name="Line 10"/>
            <p:cNvSpPr/>
            <p:nvPr/>
          </p:nvSpPr>
          <p:spPr>
            <a:xfrm>
              <a:off x="6338880" y="4291920"/>
              <a:ext cx="86904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410" name="Line 11"/>
            <p:cNvSpPr/>
            <p:nvPr/>
          </p:nvSpPr>
          <p:spPr>
            <a:xfrm>
              <a:off x="6338880" y="4961880"/>
              <a:ext cx="869040" cy="36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411" name="CustomShape 12"/>
            <p:cNvSpPr/>
            <p:nvPr/>
          </p:nvSpPr>
          <p:spPr>
            <a:xfrm>
              <a:off x="5171040" y="1801800"/>
              <a:ext cx="815040" cy="4708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200" b="0" strike="noStrike" spc="-1">
                  <a:solidFill>
                    <a:srgbClr val="000000"/>
                  </a:solidFill>
                  <a:latin typeface="Arial"/>
                </a:rPr>
                <a:t>X</a:t>
              </a:r>
              <a:r>
                <a:rPr lang="en-US" sz="2200" b="0" strike="noStrike" spc="-1" baseline="-25000">
                  <a:solidFill>
                    <a:srgbClr val="000000"/>
                  </a:solidFill>
                  <a:latin typeface="Arial"/>
                </a:rPr>
                <a:t>0</a:t>
              </a:r>
              <a:r>
                <a:rPr lang="en-US" sz="2200" b="0" strike="noStrike" spc="-1">
                  <a:solidFill>
                    <a:srgbClr val="000000"/>
                  </a:solidFill>
                  <a:latin typeface="Arial"/>
                </a:rPr>
                <a:t>, L’</a:t>
              </a:r>
              <a:endParaRPr lang="en-US" sz="2200" b="0" strike="noStrike" spc="-1">
                <a:latin typeface="Arial"/>
              </a:endParaRPr>
            </a:p>
          </p:txBody>
        </p:sp>
        <p:sp>
          <p:nvSpPr>
            <p:cNvPr id="412" name="CustomShape 13"/>
            <p:cNvSpPr/>
            <p:nvPr/>
          </p:nvSpPr>
          <p:spPr>
            <a:xfrm>
              <a:off x="5212080" y="5241960"/>
              <a:ext cx="1072440" cy="4708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200" b="0" strike="noStrike" spc="-1">
                  <a:solidFill>
                    <a:srgbClr val="000000"/>
                  </a:solidFill>
                  <a:latin typeface="Arial"/>
                </a:rPr>
                <a:t>Y</a:t>
              </a:r>
              <a:r>
                <a:rPr lang="en-US" sz="2200" b="0" strike="noStrike" spc="-1" baseline="-25000">
                  <a:solidFill>
                    <a:srgbClr val="000000"/>
                  </a:solidFill>
                  <a:latin typeface="Arial"/>
                </a:rPr>
                <a:t>N+1</a:t>
              </a:r>
              <a:r>
                <a:rPr lang="en-US" sz="2200" b="0" strike="noStrike" spc="-1">
                  <a:solidFill>
                    <a:srgbClr val="000000"/>
                  </a:solidFill>
                  <a:latin typeface="Arial"/>
                </a:rPr>
                <a:t>, V’</a:t>
              </a:r>
              <a:endParaRPr lang="en-US" sz="2200" b="0" strike="noStrike" spc="-1">
                <a:latin typeface="Arial"/>
              </a:endParaRPr>
            </a:p>
          </p:txBody>
        </p:sp>
        <p:sp>
          <p:nvSpPr>
            <p:cNvPr id="413" name="CustomShape 14"/>
            <p:cNvSpPr/>
            <p:nvPr/>
          </p:nvSpPr>
          <p:spPr>
            <a:xfrm>
              <a:off x="7643880" y="1796400"/>
              <a:ext cx="860760" cy="4708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200" b="0" strike="noStrike" spc="-1">
                  <a:solidFill>
                    <a:srgbClr val="000000"/>
                  </a:solidFill>
                  <a:latin typeface="Arial"/>
                </a:rPr>
                <a:t>Y</a:t>
              </a:r>
              <a:r>
                <a:rPr lang="en-US" sz="2200" b="0" strike="noStrike" spc="-1" baseline="-25000">
                  <a:solidFill>
                    <a:srgbClr val="000000"/>
                  </a:solidFill>
                  <a:latin typeface="Arial"/>
                </a:rPr>
                <a:t>1</a:t>
              </a:r>
              <a:r>
                <a:rPr lang="en-US" sz="2200" b="0" strike="noStrike" spc="-1">
                  <a:solidFill>
                    <a:srgbClr val="000000"/>
                  </a:solidFill>
                  <a:latin typeface="Arial"/>
                </a:rPr>
                <a:t>, V’</a:t>
              </a:r>
              <a:endParaRPr lang="en-US" sz="2200" b="0" strike="noStrike" spc="-1">
                <a:latin typeface="Arial"/>
              </a:endParaRPr>
            </a:p>
          </p:txBody>
        </p:sp>
        <p:sp>
          <p:nvSpPr>
            <p:cNvPr id="414" name="CustomShape 15"/>
            <p:cNvSpPr/>
            <p:nvPr/>
          </p:nvSpPr>
          <p:spPr>
            <a:xfrm>
              <a:off x="7328160" y="5250960"/>
              <a:ext cx="842400" cy="4708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200" b="0" strike="noStrike" spc="-1">
                  <a:solidFill>
                    <a:srgbClr val="000000"/>
                  </a:solidFill>
                  <a:latin typeface="Arial"/>
                </a:rPr>
                <a:t>X</a:t>
              </a:r>
              <a:r>
                <a:rPr lang="en-US" sz="2200" b="0" strike="noStrike" spc="-1" baseline="-25000">
                  <a:solidFill>
                    <a:srgbClr val="000000"/>
                  </a:solidFill>
                  <a:latin typeface="Arial"/>
                </a:rPr>
                <a:t>N</a:t>
              </a:r>
              <a:r>
                <a:rPr lang="en-US" sz="2200" b="0" strike="noStrike" spc="-1">
                  <a:solidFill>
                    <a:srgbClr val="000000"/>
                  </a:solidFill>
                  <a:latin typeface="Arial"/>
                </a:rPr>
                <a:t>, L’</a:t>
              </a:r>
              <a:endParaRPr lang="en-US" sz="2200" b="0" strike="noStrike" spc="-1">
                <a:latin typeface="Arial"/>
              </a:endParaRPr>
            </a:p>
          </p:txBody>
        </p:sp>
        <p:sp>
          <p:nvSpPr>
            <p:cNvPr id="415" name="CustomShape 16"/>
            <p:cNvSpPr/>
            <p:nvPr/>
          </p:nvSpPr>
          <p:spPr>
            <a:xfrm>
              <a:off x="6630480" y="2692440"/>
              <a:ext cx="32292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000" b="0" strike="noStrike" spc="-1">
                  <a:solidFill>
                    <a:srgbClr val="000000"/>
                  </a:solidFill>
                  <a:latin typeface="Arial"/>
                </a:rPr>
                <a:t>1</a:t>
              </a:r>
              <a:endParaRPr lang="en-US" sz="2000" b="0" strike="noStrike" spc="-1">
                <a:latin typeface="Arial"/>
              </a:endParaRPr>
            </a:p>
          </p:txBody>
        </p:sp>
        <p:sp>
          <p:nvSpPr>
            <p:cNvPr id="416" name="CustomShape 17"/>
            <p:cNvSpPr/>
            <p:nvPr/>
          </p:nvSpPr>
          <p:spPr>
            <a:xfrm>
              <a:off x="6602040" y="4626720"/>
              <a:ext cx="36540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US" sz="2000" b="0" strike="noStrike" spc="-1">
                  <a:solidFill>
                    <a:srgbClr val="000000"/>
                  </a:solidFill>
                  <a:latin typeface="Arial"/>
                </a:rPr>
                <a:t>N</a:t>
              </a:r>
              <a:endParaRPr lang="en-US" sz="2000" b="0" strike="noStrike" spc="-1">
                <a:latin typeface="Arial"/>
              </a:endParaRPr>
            </a:p>
          </p:txBody>
        </p:sp>
        <p:sp>
          <p:nvSpPr>
            <p:cNvPr id="417" name="CustomShape 18"/>
            <p:cNvSpPr/>
            <p:nvPr/>
          </p:nvSpPr>
          <p:spPr>
            <a:xfrm>
              <a:off x="6623280" y="3922920"/>
              <a:ext cx="32292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US" sz="2000" b="0" strike="noStrike" spc="-1">
                  <a:solidFill>
                    <a:srgbClr val="000000"/>
                  </a:solidFill>
                  <a:latin typeface="Arial"/>
                </a:rPr>
                <a:t>n</a:t>
              </a:r>
              <a:endParaRPr lang="en-US" sz="2000" b="0" strike="noStrike" spc="-1">
                <a:latin typeface="Arial"/>
              </a:endParaRPr>
            </a:p>
          </p:txBody>
        </p:sp>
      </p:gr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 name="TextShape 1"/>
          <p:cNvSpPr txBox="1"/>
          <p:nvPr/>
        </p:nvSpPr>
        <p:spPr>
          <a:xfrm>
            <a:off x="546120" y="293400"/>
            <a:ext cx="8039160" cy="1337760"/>
          </a:xfrm>
          <a:prstGeom prst="rect">
            <a:avLst/>
          </a:prstGeom>
          <a:noFill/>
          <a:ln>
            <a:noFill/>
          </a:ln>
        </p:spPr>
        <p:txBody>
          <a:bodyPr lIns="0" tIns="0" rIns="0" bIns="0"/>
          <a:lstStyle/>
          <a:p>
            <a:pPr>
              <a:lnSpc>
                <a:spcPct val="100000"/>
              </a:lnSpc>
            </a:pPr>
            <a:r>
              <a:rPr lang="en-US" sz="2600" b="0" strike="noStrike" spc="-1">
                <a:solidFill>
                  <a:srgbClr val="000000"/>
                </a:solidFill>
                <a:latin typeface="Arial"/>
              </a:rPr>
              <a:t>Which of the following is an appropriate plot for a physical absorption process for a dilute species? The black line is the operating line and the blue line is the equilibrium line. </a:t>
            </a:r>
            <a:endParaRPr lang="en-US" sz="2600" b="0" strike="noStrike" spc="-1">
              <a:solidFill>
                <a:srgbClr val="000000"/>
              </a:solidFill>
              <a:latin typeface="Franklin Gothic Book"/>
            </a:endParaRPr>
          </a:p>
        </p:txBody>
      </p:sp>
      <p:grpSp>
        <p:nvGrpSpPr>
          <p:cNvPr id="121" name="Group 2"/>
          <p:cNvGrpSpPr/>
          <p:nvPr/>
        </p:nvGrpSpPr>
        <p:grpSpPr>
          <a:xfrm>
            <a:off x="1318680" y="1816560"/>
            <a:ext cx="2829600" cy="2266560"/>
            <a:chOff x="1318680" y="1816560"/>
            <a:chExt cx="2829600" cy="2266560"/>
          </a:xfrm>
        </p:grpSpPr>
        <p:grpSp>
          <p:nvGrpSpPr>
            <p:cNvPr id="122" name="Group 3"/>
            <p:cNvGrpSpPr/>
            <p:nvPr/>
          </p:nvGrpSpPr>
          <p:grpSpPr>
            <a:xfrm>
              <a:off x="1814400" y="1924200"/>
              <a:ext cx="1933920" cy="1753920"/>
              <a:chOff x="1814400" y="1924200"/>
              <a:chExt cx="1933920" cy="1753920"/>
            </a:xfrm>
          </p:grpSpPr>
          <p:sp>
            <p:nvSpPr>
              <p:cNvPr id="123" name="Line 4"/>
              <p:cNvSpPr/>
              <p:nvPr/>
            </p:nvSpPr>
            <p:spPr>
              <a:xfrm>
                <a:off x="1814400" y="1924200"/>
                <a:ext cx="360" cy="17535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124" name="Line 5"/>
              <p:cNvSpPr/>
              <p:nvPr/>
            </p:nvSpPr>
            <p:spPr>
              <a:xfrm>
                <a:off x="1814400" y="3677760"/>
                <a:ext cx="193392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grpSp>
        <p:sp>
          <p:nvSpPr>
            <p:cNvPr id="125" name="CustomShape 6"/>
            <p:cNvSpPr/>
            <p:nvPr/>
          </p:nvSpPr>
          <p:spPr>
            <a:xfrm>
              <a:off x="1999440" y="3718440"/>
              <a:ext cx="21488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800" b="0" strike="noStrike" spc="-1">
                  <a:solidFill>
                    <a:srgbClr val="000000"/>
                  </a:solidFill>
                  <a:latin typeface="Arial"/>
                </a:rPr>
                <a:t>Liquid mol fraction</a:t>
              </a:r>
              <a:endParaRPr lang="en-US" sz="1800" b="0" strike="noStrike" spc="-1">
                <a:latin typeface="Arial"/>
              </a:endParaRPr>
            </a:p>
          </p:txBody>
        </p:sp>
        <p:sp>
          <p:nvSpPr>
            <p:cNvPr id="126" name="CustomShape 7"/>
            <p:cNvSpPr/>
            <p:nvPr/>
          </p:nvSpPr>
          <p:spPr>
            <a:xfrm rot="16200000">
              <a:off x="472680" y="2662200"/>
              <a:ext cx="205632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800" b="0" strike="noStrike" spc="-1">
                  <a:solidFill>
                    <a:srgbClr val="000000"/>
                  </a:solidFill>
                  <a:latin typeface="Arial"/>
                </a:rPr>
                <a:t>Vapor mol fraction</a:t>
              </a:r>
              <a:endParaRPr lang="en-US" sz="1800" b="0" strike="noStrike" spc="-1">
                <a:latin typeface="Arial"/>
              </a:endParaRPr>
            </a:p>
          </p:txBody>
        </p:sp>
        <p:sp>
          <p:nvSpPr>
            <p:cNvPr id="127" name="CustomShape 8"/>
            <p:cNvSpPr/>
            <p:nvPr/>
          </p:nvSpPr>
          <p:spPr>
            <a:xfrm>
              <a:off x="1602000" y="3617280"/>
              <a:ext cx="32292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000" b="0" strike="noStrike" spc="-1">
                  <a:solidFill>
                    <a:srgbClr val="000000"/>
                  </a:solidFill>
                  <a:latin typeface="Arial"/>
                </a:rPr>
                <a:t>0</a:t>
              </a:r>
              <a:endParaRPr lang="en-US" sz="2000" b="0" strike="noStrike" spc="-1">
                <a:latin typeface="Arial"/>
              </a:endParaRPr>
            </a:p>
          </p:txBody>
        </p:sp>
      </p:grpSp>
      <p:grpSp>
        <p:nvGrpSpPr>
          <p:cNvPr id="128" name="Group 9"/>
          <p:cNvGrpSpPr/>
          <p:nvPr/>
        </p:nvGrpSpPr>
        <p:grpSpPr>
          <a:xfrm>
            <a:off x="5015160" y="1816560"/>
            <a:ext cx="2860920" cy="2266560"/>
            <a:chOff x="5015160" y="1816560"/>
            <a:chExt cx="2860920" cy="2266560"/>
          </a:xfrm>
        </p:grpSpPr>
        <p:grpSp>
          <p:nvGrpSpPr>
            <p:cNvPr id="129" name="Group 10"/>
            <p:cNvGrpSpPr/>
            <p:nvPr/>
          </p:nvGrpSpPr>
          <p:grpSpPr>
            <a:xfrm>
              <a:off x="5524920" y="1924200"/>
              <a:ext cx="1933560" cy="1753920"/>
              <a:chOff x="5524920" y="1924200"/>
              <a:chExt cx="1933560" cy="1753920"/>
            </a:xfrm>
          </p:grpSpPr>
          <p:sp>
            <p:nvSpPr>
              <p:cNvPr id="130" name="Line 11"/>
              <p:cNvSpPr/>
              <p:nvPr/>
            </p:nvSpPr>
            <p:spPr>
              <a:xfrm>
                <a:off x="5524920" y="1924200"/>
                <a:ext cx="360" cy="17535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131" name="Line 12"/>
              <p:cNvSpPr/>
              <p:nvPr/>
            </p:nvSpPr>
            <p:spPr>
              <a:xfrm>
                <a:off x="5524920" y="3677760"/>
                <a:ext cx="193356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grpSp>
        <p:sp>
          <p:nvSpPr>
            <p:cNvPr id="132" name="CustomShape 13"/>
            <p:cNvSpPr/>
            <p:nvPr/>
          </p:nvSpPr>
          <p:spPr>
            <a:xfrm>
              <a:off x="5597280" y="3718440"/>
              <a:ext cx="227880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800" b="0" strike="noStrike" spc="-1">
                  <a:solidFill>
                    <a:srgbClr val="000000"/>
                  </a:solidFill>
                  <a:latin typeface="Arial"/>
                </a:rPr>
                <a:t>Liquid mol fraction</a:t>
              </a:r>
              <a:endParaRPr lang="en-US" sz="1800" b="0" strike="noStrike" spc="-1">
                <a:latin typeface="Arial"/>
              </a:endParaRPr>
            </a:p>
          </p:txBody>
        </p:sp>
        <p:sp>
          <p:nvSpPr>
            <p:cNvPr id="133" name="CustomShape 14"/>
            <p:cNvSpPr/>
            <p:nvPr/>
          </p:nvSpPr>
          <p:spPr>
            <a:xfrm rot="16200000">
              <a:off x="4169160" y="2662200"/>
              <a:ext cx="205632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800" b="0" strike="noStrike" spc="-1">
                  <a:solidFill>
                    <a:srgbClr val="000000"/>
                  </a:solidFill>
                  <a:latin typeface="Arial"/>
                </a:rPr>
                <a:t>Vapor mol fraction</a:t>
              </a:r>
              <a:endParaRPr lang="en-US" sz="1800" b="0" strike="noStrike" spc="-1">
                <a:latin typeface="Arial"/>
              </a:endParaRPr>
            </a:p>
          </p:txBody>
        </p:sp>
        <p:sp>
          <p:nvSpPr>
            <p:cNvPr id="134" name="CustomShape 15"/>
            <p:cNvSpPr/>
            <p:nvPr/>
          </p:nvSpPr>
          <p:spPr>
            <a:xfrm>
              <a:off x="5312160" y="3617280"/>
              <a:ext cx="32292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000" b="0" strike="noStrike" spc="-1">
                  <a:solidFill>
                    <a:srgbClr val="000000"/>
                  </a:solidFill>
                  <a:latin typeface="Arial"/>
                </a:rPr>
                <a:t>0</a:t>
              </a:r>
              <a:endParaRPr lang="en-US" sz="2000" b="0" strike="noStrike" spc="-1">
                <a:latin typeface="Arial"/>
              </a:endParaRPr>
            </a:p>
          </p:txBody>
        </p:sp>
      </p:grpSp>
      <p:grpSp>
        <p:nvGrpSpPr>
          <p:cNvPr id="135" name="Group 16"/>
          <p:cNvGrpSpPr/>
          <p:nvPr/>
        </p:nvGrpSpPr>
        <p:grpSpPr>
          <a:xfrm>
            <a:off x="1305720" y="4175640"/>
            <a:ext cx="2772000" cy="2238120"/>
            <a:chOff x="1305720" y="4175640"/>
            <a:chExt cx="2772000" cy="2238120"/>
          </a:xfrm>
        </p:grpSpPr>
        <p:grpSp>
          <p:nvGrpSpPr>
            <p:cNvPr id="136" name="Group 17"/>
            <p:cNvGrpSpPr/>
            <p:nvPr/>
          </p:nvGrpSpPr>
          <p:grpSpPr>
            <a:xfrm>
              <a:off x="1829520" y="4254840"/>
              <a:ext cx="1933920" cy="1754280"/>
              <a:chOff x="1829520" y="4254840"/>
              <a:chExt cx="1933920" cy="1754280"/>
            </a:xfrm>
          </p:grpSpPr>
          <p:sp>
            <p:nvSpPr>
              <p:cNvPr id="137" name="Line 18"/>
              <p:cNvSpPr/>
              <p:nvPr/>
            </p:nvSpPr>
            <p:spPr>
              <a:xfrm>
                <a:off x="1829520" y="4254840"/>
                <a:ext cx="360" cy="175392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138" name="Line 19"/>
              <p:cNvSpPr/>
              <p:nvPr/>
            </p:nvSpPr>
            <p:spPr>
              <a:xfrm>
                <a:off x="1829520" y="6008760"/>
                <a:ext cx="193392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grpSp>
        <p:sp>
          <p:nvSpPr>
            <p:cNvPr id="139" name="CustomShape 20"/>
            <p:cNvSpPr/>
            <p:nvPr/>
          </p:nvSpPr>
          <p:spPr>
            <a:xfrm>
              <a:off x="1915920" y="6049080"/>
              <a:ext cx="216180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800" b="0" strike="noStrike" spc="-1">
                  <a:solidFill>
                    <a:srgbClr val="000000"/>
                  </a:solidFill>
                  <a:latin typeface="Arial"/>
                </a:rPr>
                <a:t>Liquid mol fraction</a:t>
              </a:r>
              <a:endParaRPr lang="en-US" sz="1800" b="0" strike="noStrike" spc="-1">
                <a:latin typeface="Arial"/>
              </a:endParaRPr>
            </a:p>
          </p:txBody>
        </p:sp>
        <p:sp>
          <p:nvSpPr>
            <p:cNvPr id="140" name="CustomShape 21"/>
            <p:cNvSpPr/>
            <p:nvPr/>
          </p:nvSpPr>
          <p:spPr>
            <a:xfrm rot="16200000">
              <a:off x="450720" y="5030640"/>
              <a:ext cx="207468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800" b="0" strike="noStrike" spc="-1">
                  <a:solidFill>
                    <a:srgbClr val="000000"/>
                  </a:solidFill>
                  <a:latin typeface="Arial"/>
                </a:rPr>
                <a:t>Vapor mol fraction</a:t>
              </a:r>
              <a:endParaRPr lang="en-US" sz="1800" b="0" strike="noStrike" spc="-1">
                <a:latin typeface="Arial"/>
              </a:endParaRPr>
            </a:p>
          </p:txBody>
        </p:sp>
        <p:sp>
          <p:nvSpPr>
            <p:cNvPr id="141" name="CustomShape 22"/>
            <p:cNvSpPr/>
            <p:nvPr/>
          </p:nvSpPr>
          <p:spPr>
            <a:xfrm>
              <a:off x="1616760" y="5947920"/>
              <a:ext cx="32292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000" b="0" strike="noStrike" spc="-1">
                  <a:solidFill>
                    <a:srgbClr val="000000"/>
                  </a:solidFill>
                  <a:latin typeface="Arial"/>
                </a:rPr>
                <a:t>0</a:t>
              </a:r>
              <a:endParaRPr lang="en-US" sz="2000" b="0" strike="noStrike" spc="-1">
                <a:latin typeface="Arial"/>
              </a:endParaRPr>
            </a:p>
          </p:txBody>
        </p:sp>
      </p:grpSp>
      <p:grpSp>
        <p:nvGrpSpPr>
          <p:cNvPr id="142" name="Group 23"/>
          <p:cNvGrpSpPr/>
          <p:nvPr/>
        </p:nvGrpSpPr>
        <p:grpSpPr>
          <a:xfrm>
            <a:off x="4986720" y="4081680"/>
            <a:ext cx="2875320" cy="2280600"/>
            <a:chOff x="4986720" y="4081680"/>
            <a:chExt cx="2875320" cy="2280600"/>
          </a:xfrm>
        </p:grpSpPr>
        <p:grpSp>
          <p:nvGrpSpPr>
            <p:cNvPr id="143" name="Group 24"/>
            <p:cNvGrpSpPr/>
            <p:nvPr/>
          </p:nvGrpSpPr>
          <p:grpSpPr>
            <a:xfrm>
              <a:off x="5524920" y="4217400"/>
              <a:ext cx="1933560" cy="1754280"/>
              <a:chOff x="5524920" y="4217400"/>
              <a:chExt cx="1933560" cy="1754280"/>
            </a:xfrm>
          </p:grpSpPr>
          <p:sp>
            <p:nvSpPr>
              <p:cNvPr id="144" name="Line 25"/>
              <p:cNvSpPr/>
              <p:nvPr/>
            </p:nvSpPr>
            <p:spPr>
              <a:xfrm>
                <a:off x="5524920" y="4217400"/>
                <a:ext cx="360" cy="175392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145" name="Line 26"/>
              <p:cNvSpPr/>
              <p:nvPr/>
            </p:nvSpPr>
            <p:spPr>
              <a:xfrm>
                <a:off x="5524920" y="5971320"/>
                <a:ext cx="193356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grpSp>
        <p:sp>
          <p:nvSpPr>
            <p:cNvPr id="146" name="CustomShape 27"/>
            <p:cNvSpPr/>
            <p:nvPr/>
          </p:nvSpPr>
          <p:spPr>
            <a:xfrm>
              <a:off x="5653440" y="5997600"/>
              <a:ext cx="220860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800" b="0" strike="noStrike" spc="-1">
                  <a:solidFill>
                    <a:srgbClr val="000000"/>
                  </a:solidFill>
                  <a:latin typeface="Arial"/>
                </a:rPr>
                <a:t>Liquid mol fraction</a:t>
              </a:r>
              <a:endParaRPr lang="en-US" sz="1800" b="0" strike="noStrike" spc="-1">
                <a:latin typeface="Arial"/>
              </a:endParaRPr>
            </a:p>
          </p:txBody>
        </p:sp>
        <p:sp>
          <p:nvSpPr>
            <p:cNvPr id="147" name="CustomShape 28"/>
            <p:cNvSpPr/>
            <p:nvPr/>
          </p:nvSpPr>
          <p:spPr>
            <a:xfrm rot="16200000">
              <a:off x="4112640" y="4955400"/>
              <a:ext cx="211248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800" b="0" strike="noStrike" spc="-1">
                  <a:solidFill>
                    <a:srgbClr val="000000"/>
                  </a:solidFill>
                  <a:latin typeface="Arial"/>
                </a:rPr>
                <a:t>Vapor mol fraction</a:t>
              </a:r>
              <a:endParaRPr lang="en-US" sz="1800" b="0" strike="noStrike" spc="-1">
                <a:latin typeface="Arial"/>
              </a:endParaRPr>
            </a:p>
          </p:txBody>
        </p:sp>
        <p:sp>
          <p:nvSpPr>
            <p:cNvPr id="148" name="CustomShape 29"/>
            <p:cNvSpPr/>
            <p:nvPr/>
          </p:nvSpPr>
          <p:spPr>
            <a:xfrm>
              <a:off x="5312160" y="5910480"/>
              <a:ext cx="32292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000" b="0" strike="noStrike" spc="-1">
                  <a:solidFill>
                    <a:srgbClr val="000000"/>
                  </a:solidFill>
                  <a:latin typeface="Arial"/>
                </a:rPr>
                <a:t>0</a:t>
              </a:r>
              <a:endParaRPr lang="en-US" sz="2000" b="0" strike="noStrike" spc="-1">
                <a:latin typeface="Arial"/>
              </a:endParaRPr>
            </a:p>
          </p:txBody>
        </p:sp>
      </p:grpSp>
      <p:sp>
        <p:nvSpPr>
          <p:cNvPr id="149" name="Line 30"/>
          <p:cNvSpPr/>
          <p:nvPr/>
        </p:nvSpPr>
        <p:spPr>
          <a:xfrm flipV="1">
            <a:off x="1817640" y="2109960"/>
            <a:ext cx="1546560" cy="155592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150" name="Line 31"/>
          <p:cNvSpPr/>
          <p:nvPr/>
        </p:nvSpPr>
        <p:spPr>
          <a:xfrm flipV="1">
            <a:off x="5535000" y="4412520"/>
            <a:ext cx="1386360" cy="1323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151" name="Line 32"/>
          <p:cNvSpPr/>
          <p:nvPr/>
        </p:nvSpPr>
        <p:spPr>
          <a:xfrm flipV="1">
            <a:off x="5524920" y="2666880"/>
            <a:ext cx="1764720" cy="99900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152" name="CustomShape 33"/>
          <p:cNvSpPr/>
          <p:nvPr/>
        </p:nvSpPr>
        <p:spPr>
          <a:xfrm>
            <a:off x="1838880" y="2560320"/>
            <a:ext cx="1909080" cy="1092240"/>
          </a:xfrm>
          <a:custGeom>
            <a:avLst/>
            <a:gdLst/>
            <a:ahLst/>
            <a:cxnLst/>
            <a:rect l="l" t="t" r="r" b="b"/>
            <a:pathLst>
              <a:path w="2018805" h="1092530">
                <a:moveTo>
                  <a:pt x="0" y="1092530"/>
                </a:moveTo>
                <a:cubicBezTo>
                  <a:pt x="180109" y="1076696"/>
                  <a:pt x="360218" y="1060863"/>
                  <a:pt x="546265" y="1009403"/>
                </a:cubicBezTo>
                <a:cubicBezTo>
                  <a:pt x="732312" y="957943"/>
                  <a:pt x="928255" y="888670"/>
                  <a:pt x="1116281" y="783771"/>
                </a:cubicBezTo>
                <a:cubicBezTo>
                  <a:pt x="1304307" y="678872"/>
                  <a:pt x="1524000" y="510638"/>
                  <a:pt x="1674421" y="380010"/>
                </a:cubicBezTo>
                <a:cubicBezTo>
                  <a:pt x="1824842" y="249382"/>
                  <a:pt x="1921823" y="124691"/>
                  <a:pt x="2018805" y="0"/>
                </a:cubicBezTo>
              </a:path>
            </a:pathLst>
          </a:custGeom>
          <a:noFill/>
          <a:ln w="28440">
            <a:solidFill>
              <a:srgbClr val="0070C0"/>
            </a:solidFill>
          </a:ln>
        </p:spPr>
        <p:style>
          <a:lnRef idx="2">
            <a:schemeClr val="accent1">
              <a:shade val="50000"/>
            </a:schemeClr>
          </a:lnRef>
          <a:fillRef idx="1">
            <a:schemeClr val="accent1"/>
          </a:fillRef>
          <a:effectRef idx="0">
            <a:schemeClr val="accent1"/>
          </a:effectRef>
          <a:fontRef idx="minor"/>
        </p:style>
      </p:sp>
      <p:sp>
        <p:nvSpPr>
          <p:cNvPr id="153" name="CustomShape 34"/>
          <p:cNvSpPr/>
          <p:nvPr/>
        </p:nvSpPr>
        <p:spPr>
          <a:xfrm>
            <a:off x="5520240" y="2073240"/>
            <a:ext cx="1282320" cy="1578960"/>
          </a:xfrm>
          <a:custGeom>
            <a:avLst/>
            <a:gdLst/>
            <a:ahLst/>
            <a:cxnLst/>
            <a:rect l="l" t="t" r="r" b="b"/>
            <a:pathLst>
              <a:path w="1282535" h="1579418">
                <a:moveTo>
                  <a:pt x="0" y="1579418"/>
                </a:moveTo>
                <a:cubicBezTo>
                  <a:pt x="139535" y="1479467"/>
                  <a:pt x="279070" y="1379517"/>
                  <a:pt x="403761" y="1270660"/>
                </a:cubicBezTo>
                <a:cubicBezTo>
                  <a:pt x="528452" y="1161803"/>
                  <a:pt x="639288" y="1056904"/>
                  <a:pt x="748145" y="926275"/>
                </a:cubicBezTo>
                <a:cubicBezTo>
                  <a:pt x="857002" y="795646"/>
                  <a:pt x="967838" y="641267"/>
                  <a:pt x="1056903" y="486888"/>
                </a:cubicBezTo>
                <a:cubicBezTo>
                  <a:pt x="1145968" y="332509"/>
                  <a:pt x="1214251" y="166254"/>
                  <a:pt x="1282535" y="0"/>
                </a:cubicBezTo>
              </a:path>
            </a:pathLst>
          </a:custGeom>
          <a:noFill/>
          <a:ln w="28440">
            <a:solidFill>
              <a:srgbClr val="0070C0"/>
            </a:solidFill>
          </a:ln>
        </p:spPr>
        <p:style>
          <a:lnRef idx="2">
            <a:schemeClr val="accent1">
              <a:shade val="50000"/>
            </a:schemeClr>
          </a:lnRef>
          <a:fillRef idx="1">
            <a:schemeClr val="accent1"/>
          </a:fillRef>
          <a:effectRef idx="0">
            <a:schemeClr val="accent1"/>
          </a:effectRef>
          <a:fontRef idx="minor"/>
        </p:style>
      </p:sp>
      <p:sp>
        <p:nvSpPr>
          <p:cNvPr id="154" name="CustomShape 35"/>
          <p:cNvSpPr/>
          <p:nvPr/>
        </p:nvSpPr>
        <p:spPr>
          <a:xfrm>
            <a:off x="5532120" y="4745160"/>
            <a:ext cx="1769040" cy="1116000"/>
          </a:xfrm>
          <a:custGeom>
            <a:avLst/>
            <a:gdLst/>
            <a:ahLst/>
            <a:cxnLst/>
            <a:rect l="l" t="t" r="r" b="b"/>
            <a:pathLst>
              <a:path w="1769423" h="1116281">
                <a:moveTo>
                  <a:pt x="0" y="1116281"/>
                </a:moveTo>
                <a:cubicBezTo>
                  <a:pt x="173181" y="1101436"/>
                  <a:pt x="346363" y="1086592"/>
                  <a:pt x="486888" y="1056904"/>
                </a:cubicBezTo>
                <a:cubicBezTo>
                  <a:pt x="627413" y="1027216"/>
                  <a:pt x="718457" y="999507"/>
                  <a:pt x="843148" y="938151"/>
                </a:cubicBezTo>
                <a:cubicBezTo>
                  <a:pt x="967839" y="876795"/>
                  <a:pt x="1102426" y="809501"/>
                  <a:pt x="1235034" y="688769"/>
                </a:cubicBezTo>
                <a:cubicBezTo>
                  <a:pt x="1367642" y="568036"/>
                  <a:pt x="1549730" y="328551"/>
                  <a:pt x="1638795" y="213756"/>
                </a:cubicBezTo>
                <a:cubicBezTo>
                  <a:pt x="1727860" y="98961"/>
                  <a:pt x="1748641" y="49480"/>
                  <a:pt x="1769423" y="0"/>
                </a:cubicBezTo>
              </a:path>
            </a:pathLst>
          </a:custGeom>
          <a:noFill/>
          <a:ln w="28440">
            <a:solidFill>
              <a:srgbClr val="0070C0"/>
            </a:solidFill>
          </a:ln>
        </p:spPr>
        <p:style>
          <a:lnRef idx="2">
            <a:schemeClr val="accent1">
              <a:shade val="50000"/>
            </a:schemeClr>
          </a:lnRef>
          <a:fillRef idx="1">
            <a:schemeClr val="accent1"/>
          </a:fillRef>
          <a:effectRef idx="0">
            <a:schemeClr val="accent1"/>
          </a:effectRef>
          <a:fontRef idx="minor"/>
        </p:style>
      </p:sp>
      <p:sp>
        <p:nvSpPr>
          <p:cNvPr id="155" name="CustomShape 36"/>
          <p:cNvSpPr/>
          <p:nvPr/>
        </p:nvSpPr>
        <p:spPr>
          <a:xfrm>
            <a:off x="1827000" y="4685760"/>
            <a:ext cx="1887840" cy="1294200"/>
          </a:xfrm>
          <a:custGeom>
            <a:avLst/>
            <a:gdLst/>
            <a:ahLst/>
            <a:cxnLst/>
            <a:rect l="l" t="t" r="r" b="b"/>
            <a:pathLst>
              <a:path w="1888176" h="1294411">
                <a:moveTo>
                  <a:pt x="0" y="1294411"/>
                </a:moveTo>
                <a:cubicBezTo>
                  <a:pt x="100940" y="1269670"/>
                  <a:pt x="201880" y="1244930"/>
                  <a:pt x="380010" y="1163782"/>
                </a:cubicBezTo>
                <a:cubicBezTo>
                  <a:pt x="558140" y="1082634"/>
                  <a:pt x="857002" y="952005"/>
                  <a:pt x="1068779" y="807522"/>
                </a:cubicBezTo>
                <a:cubicBezTo>
                  <a:pt x="1280556" y="663039"/>
                  <a:pt x="1514104" y="431470"/>
                  <a:pt x="1650670" y="296883"/>
                </a:cubicBezTo>
                <a:cubicBezTo>
                  <a:pt x="1787236" y="162296"/>
                  <a:pt x="1837706" y="81148"/>
                  <a:pt x="1888176" y="0"/>
                </a:cubicBezTo>
              </a:path>
            </a:pathLst>
          </a:custGeom>
          <a:noFill/>
          <a:ln w="28440">
            <a:solidFill>
              <a:srgbClr val="0070C0"/>
            </a:solidFill>
          </a:ln>
        </p:spPr>
        <p:style>
          <a:lnRef idx="2">
            <a:schemeClr val="accent1">
              <a:shade val="50000"/>
            </a:schemeClr>
          </a:lnRef>
          <a:fillRef idx="1">
            <a:schemeClr val="accent1"/>
          </a:fillRef>
          <a:effectRef idx="0">
            <a:schemeClr val="accent1"/>
          </a:effectRef>
          <a:fontRef idx="minor"/>
        </p:style>
      </p:sp>
      <p:sp>
        <p:nvSpPr>
          <p:cNvPr id="156" name="CustomShape 37"/>
          <p:cNvSpPr/>
          <p:nvPr/>
        </p:nvSpPr>
        <p:spPr>
          <a:xfrm>
            <a:off x="2183400" y="4519800"/>
            <a:ext cx="1187280" cy="1175400"/>
          </a:xfrm>
          <a:custGeom>
            <a:avLst/>
            <a:gdLst/>
            <a:ahLst/>
            <a:cxnLst/>
            <a:rect l="l" t="t" r="r" b="b"/>
            <a:pathLst>
              <a:path w="1187533" h="1175657">
                <a:moveTo>
                  <a:pt x="0" y="1175657"/>
                </a:moveTo>
                <a:cubicBezTo>
                  <a:pt x="135576" y="1122218"/>
                  <a:pt x="271153" y="1068779"/>
                  <a:pt x="403761" y="973776"/>
                </a:cubicBezTo>
                <a:cubicBezTo>
                  <a:pt x="536369" y="878773"/>
                  <a:pt x="665018" y="767937"/>
                  <a:pt x="795647" y="605641"/>
                </a:cubicBezTo>
                <a:cubicBezTo>
                  <a:pt x="926276" y="443345"/>
                  <a:pt x="1056904" y="221672"/>
                  <a:pt x="1187533" y="0"/>
                </a:cubicBezTo>
              </a:path>
            </a:pathLst>
          </a:custGeom>
          <a:noFill/>
          <a:ln w="28440">
            <a:solidFill>
              <a:schemeClr val="tx1"/>
            </a:solidFill>
          </a:ln>
        </p:spPr>
        <p:style>
          <a:lnRef idx="2">
            <a:schemeClr val="accent1">
              <a:shade val="50000"/>
            </a:schemeClr>
          </a:lnRef>
          <a:fillRef idx="1">
            <a:schemeClr val="accent1"/>
          </a:fillRef>
          <a:effectRef idx="0">
            <a:schemeClr val="accent1"/>
          </a:effectRef>
          <a:fontRef idx="minor"/>
        </p:style>
      </p:sp>
      <p:sp>
        <p:nvSpPr>
          <p:cNvPr id="157" name="CustomShape 38"/>
          <p:cNvSpPr/>
          <p:nvPr/>
        </p:nvSpPr>
        <p:spPr>
          <a:xfrm>
            <a:off x="778320" y="1924200"/>
            <a:ext cx="427320" cy="486360"/>
          </a:xfrm>
          <a:prstGeom prst="rect">
            <a:avLst/>
          </a:prstGeom>
          <a:solidFill>
            <a:schemeClr val="accent1">
              <a:lumMod val="40000"/>
              <a:lumOff val="6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600" b="0" strike="noStrike" spc="-1">
                <a:solidFill>
                  <a:srgbClr val="000000"/>
                </a:solidFill>
                <a:latin typeface="Arial"/>
              </a:rPr>
              <a:t>A</a:t>
            </a:r>
            <a:endParaRPr lang="en-US" sz="2600" b="0" strike="noStrike" spc="-1">
              <a:latin typeface="Arial"/>
            </a:endParaRPr>
          </a:p>
        </p:txBody>
      </p:sp>
      <p:sp>
        <p:nvSpPr>
          <p:cNvPr id="158" name="CustomShape 39"/>
          <p:cNvSpPr/>
          <p:nvPr/>
        </p:nvSpPr>
        <p:spPr>
          <a:xfrm>
            <a:off x="4528800" y="1901520"/>
            <a:ext cx="427320" cy="486360"/>
          </a:xfrm>
          <a:prstGeom prst="rect">
            <a:avLst/>
          </a:prstGeom>
          <a:solidFill>
            <a:schemeClr val="accent1">
              <a:lumMod val="40000"/>
              <a:lumOff val="6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600" b="0" strike="noStrike" spc="-1">
                <a:solidFill>
                  <a:srgbClr val="000000"/>
                </a:solidFill>
                <a:latin typeface="Arial"/>
              </a:rPr>
              <a:t>B</a:t>
            </a:r>
            <a:endParaRPr lang="en-US" sz="2600" b="0" strike="noStrike" spc="-1">
              <a:latin typeface="Arial"/>
            </a:endParaRPr>
          </a:p>
        </p:txBody>
      </p:sp>
      <p:sp>
        <p:nvSpPr>
          <p:cNvPr id="159" name="CustomShape 40"/>
          <p:cNvSpPr/>
          <p:nvPr/>
        </p:nvSpPr>
        <p:spPr>
          <a:xfrm>
            <a:off x="778320" y="4232520"/>
            <a:ext cx="427320" cy="486360"/>
          </a:xfrm>
          <a:prstGeom prst="rect">
            <a:avLst/>
          </a:prstGeom>
          <a:solidFill>
            <a:schemeClr val="accent1">
              <a:lumMod val="40000"/>
              <a:lumOff val="6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600" b="0" strike="noStrike" spc="-1">
                <a:solidFill>
                  <a:srgbClr val="000000"/>
                </a:solidFill>
                <a:latin typeface="Arial"/>
              </a:rPr>
              <a:t>C</a:t>
            </a:r>
            <a:endParaRPr lang="en-US" sz="2600" b="0" strike="noStrike" spc="-1">
              <a:latin typeface="Arial"/>
            </a:endParaRPr>
          </a:p>
        </p:txBody>
      </p:sp>
      <p:sp>
        <p:nvSpPr>
          <p:cNvPr id="160" name="CustomShape 41"/>
          <p:cNvSpPr/>
          <p:nvPr/>
        </p:nvSpPr>
        <p:spPr>
          <a:xfrm>
            <a:off x="4528800" y="4232520"/>
            <a:ext cx="427320" cy="486360"/>
          </a:xfrm>
          <a:prstGeom prst="rect">
            <a:avLst/>
          </a:prstGeom>
          <a:solidFill>
            <a:schemeClr val="accent1">
              <a:lumMod val="40000"/>
              <a:lumOff val="6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600" b="0" strike="noStrike" spc="-1">
                <a:solidFill>
                  <a:srgbClr val="000000"/>
                </a:solidFill>
                <a:latin typeface="Arial"/>
              </a:rPr>
              <a:t>D</a:t>
            </a:r>
            <a:endParaRPr lang="en-US" sz="26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1" name="TextShape 1"/>
          <p:cNvSpPr txBox="1"/>
          <p:nvPr/>
        </p:nvSpPr>
        <p:spPr>
          <a:xfrm>
            <a:off x="552240" y="458280"/>
            <a:ext cx="8039160" cy="2284560"/>
          </a:xfrm>
          <a:prstGeom prst="rect">
            <a:avLst/>
          </a:prstGeom>
          <a:noFill/>
          <a:ln>
            <a:noFill/>
          </a:ln>
        </p:spPr>
        <p:txBody>
          <a:bodyPr lIns="0" tIns="0" rIns="0" bIns="0">
            <a:normAutofit/>
          </a:bodyPr>
          <a:lstStyle/>
          <a:p>
            <a:pPr>
              <a:lnSpc>
                <a:spcPct val="110000"/>
              </a:lnSpc>
            </a:pPr>
            <a:r>
              <a:rPr lang="en-US" sz="2600" b="0" strike="noStrike" spc="-1">
                <a:solidFill>
                  <a:srgbClr val="000000"/>
                </a:solidFill>
                <a:latin typeface="Arial"/>
              </a:rPr>
              <a:t>For this physical absorption process, which point(s) lie(s) on the operating line for the McCabe-Thiele graphical solution? (Note: x and y represent liquid and gas mole fractions, respectively)</a:t>
            </a:r>
            <a:endParaRPr lang="en-US" sz="2600" b="0" strike="noStrike" spc="-1">
              <a:solidFill>
                <a:srgbClr val="000000"/>
              </a:solidFill>
              <a:latin typeface="Franklin Gothic Book"/>
            </a:endParaRPr>
          </a:p>
        </p:txBody>
      </p:sp>
      <p:sp>
        <p:nvSpPr>
          <p:cNvPr id="162" name="TextShape 2"/>
          <p:cNvSpPr txBox="1"/>
          <p:nvPr/>
        </p:nvSpPr>
        <p:spPr>
          <a:xfrm>
            <a:off x="605520" y="2437200"/>
            <a:ext cx="3081960" cy="2895120"/>
          </a:xfrm>
          <a:prstGeom prst="rect">
            <a:avLst/>
          </a:prstGeom>
          <a:noFill/>
          <a:ln>
            <a:noFill/>
          </a:ln>
        </p:spPr>
        <p:txBody>
          <a:bodyPr lIns="0" tIns="0" rIns="0" bIns="0"/>
          <a:lstStyle/>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(x</a:t>
            </a:r>
            <a:r>
              <a:rPr lang="en-US" sz="2400" b="0" strike="noStrike" spc="-1" baseline="-25000">
                <a:solidFill>
                  <a:srgbClr val="000000"/>
                </a:solidFill>
                <a:latin typeface="Arial"/>
              </a:rPr>
              <a:t>N</a:t>
            </a:r>
            <a:r>
              <a:rPr lang="en-US" sz="2400" b="0" strike="noStrike" spc="-1">
                <a:solidFill>
                  <a:srgbClr val="000000"/>
                </a:solidFill>
                <a:latin typeface="Arial"/>
              </a:rPr>
              <a:t>, y</a:t>
            </a:r>
            <a:r>
              <a:rPr lang="en-US" sz="2400" b="0" strike="noStrike" spc="-1" baseline="-28000">
                <a:solidFill>
                  <a:srgbClr val="000000"/>
                </a:solidFill>
                <a:latin typeface="Arial"/>
              </a:rPr>
              <a:t>1</a:t>
            </a:r>
            <a:r>
              <a:rPr lang="en-US" sz="2400" b="0" strike="noStrike" spc="-1">
                <a:solidFill>
                  <a:srgbClr val="000000"/>
                </a:solidFill>
                <a:latin typeface="Arial"/>
              </a:rPr>
              <a:t>)</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(x</a:t>
            </a:r>
            <a:r>
              <a:rPr lang="en-US" sz="2400" b="0" strike="noStrike" spc="-1" baseline="-28000">
                <a:solidFill>
                  <a:srgbClr val="000000"/>
                </a:solidFill>
                <a:latin typeface="Arial"/>
              </a:rPr>
              <a:t>0</a:t>
            </a:r>
            <a:r>
              <a:rPr lang="en-US" sz="2400" b="0" strike="noStrike" spc="-1">
                <a:solidFill>
                  <a:srgbClr val="000000"/>
                </a:solidFill>
                <a:latin typeface="Arial"/>
              </a:rPr>
              <a:t>, y</a:t>
            </a:r>
            <a:r>
              <a:rPr lang="en-US" sz="2400" b="0" strike="noStrike" spc="-1" baseline="-28000">
                <a:solidFill>
                  <a:srgbClr val="000000"/>
                </a:solidFill>
                <a:latin typeface="Arial"/>
              </a:rPr>
              <a:t>1</a:t>
            </a:r>
            <a:r>
              <a:rPr lang="en-US" sz="2400" b="0" strike="noStrike" spc="-1">
                <a:solidFill>
                  <a:srgbClr val="000000"/>
                </a:solidFill>
                <a:latin typeface="Arial"/>
              </a:rPr>
              <a:t>)</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(x</a:t>
            </a:r>
            <a:r>
              <a:rPr lang="en-US" sz="2400" b="0" strike="noStrike" spc="-1" baseline="-25000">
                <a:solidFill>
                  <a:srgbClr val="000000"/>
                </a:solidFill>
                <a:latin typeface="Arial"/>
              </a:rPr>
              <a:t>0</a:t>
            </a:r>
            <a:r>
              <a:rPr lang="en-US" sz="2400" b="0" strike="noStrike" spc="-1">
                <a:solidFill>
                  <a:srgbClr val="000000"/>
                </a:solidFill>
                <a:latin typeface="Arial"/>
              </a:rPr>
              <a:t>, y</a:t>
            </a:r>
            <a:r>
              <a:rPr lang="en-US" sz="2400" b="0" strike="noStrike" spc="-1" baseline="-28000">
                <a:solidFill>
                  <a:srgbClr val="000000"/>
                </a:solidFill>
                <a:latin typeface="Arial"/>
              </a:rPr>
              <a:t>N+1</a:t>
            </a:r>
            <a:r>
              <a:rPr lang="en-US" sz="2400" b="0" strike="noStrike" spc="-1">
                <a:solidFill>
                  <a:srgbClr val="000000"/>
                </a:solidFill>
                <a:latin typeface="Arial"/>
              </a:rPr>
              <a:t>)</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(x</a:t>
            </a:r>
            <a:r>
              <a:rPr lang="en-US" sz="2400" b="0" strike="noStrike" spc="-1" baseline="-25000">
                <a:solidFill>
                  <a:srgbClr val="000000"/>
                </a:solidFill>
                <a:latin typeface="Arial"/>
              </a:rPr>
              <a:t>N</a:t>
            </a:r>
            <a:r>
              <a:rPr lang="en-US" sz="2400" b="0" strike="noStrike" spc="-1">
                <a:solidFill>
                  <a:srgbClr val="000000"/>
                </a:solidFill>
                <a:latin typeface="Arial"/>
              </a:rPr>
              <a:t>, y</a:t>
            </a:r>
            <a:r>
              <a:rPr lang="en-US" sz="2400" b="0" strike="noStrike" spc="-1" baseline="-28000">
                <a:solidFill>
                  <a:srgbClr val="000000"/>
                </a:solidFill>
                <a:latin typeface="Arial"/>
              </a:rPr>
              <a:t>N+1</a:t>
            </a:r>
            <a:r>
              <a:rPr lang="en-US" sz="2400" b="0" strike="noStrike" spc="-1">
                <a:solidFill>
                  <a:srgbClr val="000000"/>
                </a:solidFill>
                <a:latin typeface="Arial"/>
              </a:rPr>
              <a:t>)</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B and D </a:t>
            </a:r>
            <a:endParaRPr lang="en-US" sz="2400" b="0" strike="noStrike" spc="-1">
              <a:solidFill>
                <a:srgbClr val="000000"/>
              </a:solidFill>
              <a:latin typeface="Franklin Gothic Book"/>
            </a:endParaRPr>
          </a:p>
        </p:txBody>
      </p:sp>
      <p:sp>
        <p:nvSpPr>
          <p:cNvPr id="163" name="CustomShape 3"/>
          <p:cNvSpPr/>
          <p:nvPr/>
        </p:nvSpPr>
        <p:spPr>
          <a:xfrm>
            <a:off x="6812280" y="4227840"/>
            <a:ext cx="1066320" cy="10663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p:style>
      </p:sp>
      <p:grpSp>
        <p:nvGrpSpPr>
          <p:cNvPr id="164" name="Group 4"/>
          <p:cNvGrpSpPr/>
          <p:nvPr/>
        </p:nvGrpSpPr>
        <p:grpSpPr>
          <a:xfrm>
            <a:off x="4027320" y="2437200"/>
            <a:ext cx="4593960" cy="3555360"/>
            <a:chOff x="4027320" y="2437200"/>
            <a:chExt cx="4593960" cy="3555360"/>
          </a:xfrm>
        </p:grpSpPr>
        <p:sp>
          <p:nvSpPr>
            <p:cNvPr id="165" name="CustomShape 5"/>
            <p:cNvSpPr/>
            <p:nvPr/>
          </p:nvSpPr>
          <p:spPr>
            <a:xfrm>
              <a:off x="5421240" y="3356280"/>
              <a:ext cx="1247760" cy="2111400"/>
            </a:xfrm>
            <a:prstGeom prst="rect">
              <a:avLst/>
            </a:prstGeom>
            <a:solidFill>
              <a:schemeClr val="tx1"/>
            </a:solidFill>
            <a:ln>
              <a:solidFill>
                <a:schemeClr val="tx1"/>
              </a:solidFill>
            </a:ln>
          </p:spPr>
          <p:style>
            <a:lnRef idx="2">
              <a:schemeClr val="accent3">
                <a:shade val="50000"/>
              </a:schemeClr>
            </a:lnRef>
            <a:fillRef idx="1">
              <a:schemeClr val="accent3"/>
            </a:fillRef>
            <a:effectRef idx="0">
              <a:schemeClr val="accent3"/>
            </a:effectRef>
            <a:fontRef idx="minor"/>
          </p:style>
        </p:sp>
        <p:sp>
          <p:nvSpPr>
            <p:cNvPr id="166" name="CustomShape 6"/>
            <p:cNvSpPr/>
            <p:nvPr/>
          </p:nvSpPr>
          <p:spPr>
            <a:xfrm>
              <a:off x="5842080" y="2899080"/>
              <a:ext cx="360" cy="456840"/>
            </a:xfrm>
            <a:custGeom>
              <a:avLst/>
              <a:gdLst/>
              <a:ahLst/>
              <a:cxnLst/>
              <a:rect l="l" t="t" r="r" b="b"/>
              <a:pathLst>
                <a:path w="21600" h="21600">
                  <a:moveTo>
                    <a:pt x="0" y="0"/>
                  </a:moveTo>
                  <a:lnTo>
                    <a:pt x="21600" y="21600"/>
                  </a:lnTo>
                </a:path>
              </a:pathLst>
            </a:custGeom>
            <a:noFill/>
            <a:ln w="28440">
              <a:solidFill>
                <a:schemeClr val="tx1"/>
              </a:solidFill>
              <a:tailEnd type="triangle" w="med" len="med"/>
            </a:ln>
          </p:spPr>
          <p:style>
            <a:lnRef idx="1">
              <a:schemeClr val="accent1"/>
            </a:lnRef>
            <a:fillRef idx="0">
              <a:schemeClr val="accent1"/>
            </a:fillRef>
            <a:effectRef idx="0">
              <a:schemeClr val="accent1"/>
            </a:effectRef>
            <a:fontRef idx="minor"/>
          </p:style>
        </p:sp>
        <p:sp>
          <p:nvSpPr>
            <p:cNvPr id="167" name="CustomShape 7"/>
            <p:cNvSpPr/>
            <p:nvPr/>
          </p:nvSpPr>
          <p:spPr>
            <a:xfrm flipH="1">
              <a:off x="4026960" y="5892480"/>
              <a:ext cx="1814040" cy="360"/>
            </a:xfrm>
            <a:custGeom>
              <a:avLst/>
              <a:gdLst/>
              <a:ahLst/>
              <a:cxnLst/>
              <a:rect l="l" t="t" r="r" b="b"/>
              <a:pathLst>
                <a:path w="21600" h="21600">
                  <a:moveTo>
                    <a:pt x="0" y="0"/>
                  </a:moveTo>
                  <a:lnTo>
                    <a:pt x="21600" y="21600"/>
                  </a:lnTo>
                </a:path>
              </a:pathLst>
            </a:custGeom>
            <a:noFill/>
            <a:ln w="28440">
              <a:solidFill>
                <a:schemeClr val="tx1"/>
              </a:solidFill>
              <a:tailEnd type="triangle" w="med" len="med"/>
            </a:ln>
          </p:spPr>
          <p:style>
            <a:lnRef idx="1">
              <a:schemeClr val="accent1"/>
            </a:lnRef>
            <a:fillRef idx="0">
              <a:schemeClr val="accent1"/>
            </a:fillRef>
            <a:effectRef idx="0">
              <a:schemeClr val="accent1"/>
            </a:effectRef>
            <a:fontRef idx="minor"/>
          </p:style>
        </p:sp>
        <p:sp>
          <p:nvSpPr>
            <p:cNvPr id="168" name="CustomShape 8"/>
            <p:cNvSpPr/>
            <p:nvPr/>
          </p:nvSpPr>
          <p:spPr>
            <a:xfrm flipV="1">
              <a:off x="6357240" y="4974120"/>
              <a:ext cx="360" cy="474840"/>
            </a:xfrm>
            <a:custGeom>
              <a:avLst/>
              <a:gdLst/>
              <a:ahLst/>
              <a:cxnLst/>
              <a:rect l="l" t="t" r="r" b="b"/>
              <a:pathLst>
                <a:path w="21600" h="21600">
                  <a:moveTo>
                    <a:pt x="0" y="0"/>
                  </a:moveTo>
                  <a:lnTo>
                    <a:pt x="21600" y="21600"/>
                  </a:lnTo>
                </a:path>
              </a:pathLst>
            </a:custGeom>
            <a:noFill/>
            <a:ln w="28440">
              <a:solidFill>
                <a:schemeClr val="tx1"/>
              </a:solidFill>
              <a:tailEnd type="triangle" w="med" len="med"/>
            </a:ln>
          </p:spPr>
          <p:style>
            <a:lnRef idx="1">
              <a:schemeClr val="accent1"/>
            </a:lnRef>
            <a:fillRef idx="0">
              <a:schemeClr val="accent1"/>
            </a:fillRef>
            <a:effectRef idx="0">
              <a:schemeClr val="accent1"/>
            </a:effectRef>
            <a:fontRef idx="minor"/>
          </p:style>
        </p:sp>
        <p:sp>
          <p:nvSpPr>
            <p:cNvPr id="169" name="CustomShape 9"/>
            <p:cNvSpPr/>
            <p:nvPr/>
          </p:nvSpPr>
          <p:spPr>
            <a:xfrm>
              <a:off x="6357240" y="2899080"/>
              <a:ext cx="1668960" cy="360"/>
            </a:xfrm>
            <a:custGeom>
              <a:avLst/>
              <a:gdLst/>
              <a:ahLst/>
              <a:cxnLst/>
              <a:rect l="l" t="t" r="r" b="b"/>
              <a:pathLst>
                <a:path w="21600" h="21600">
                  <a:moveTo>
                    <a:pt x="0" y="0"/>
                  </a:moveTo>
                  <a:lnTo>
                    <a:pt x="21600" y="21600"/>
                  </a:lnTo>
                </a:path>
              </a:pathLst>
            </a:custGeom>
            <a:noFill/>
            <a:ln w="28440">
              <a:solidFill>
                <a:schemeClr val="tx1"/>
              </a:solidFill>
              <a:tailEnd type="triangle" w="med" len="med"/>
            </a:ln>
          </p:spPr>
          <p:style>
            <a:lnRef idx="1">
              <a:schemeClr val="accent1"/>
            </a:lnRef>
            <a:fillRef idx="0">
              <a:schemeClr val="accent1"/>
            </a:fillRef>
            <a:effectRef idx="0">
              <a:schemeClr val="accent1"/>
            </a:effectRef>
            <a:fontRef idx="minor"/>
          </p:style>
        </p:sp>
        <p:sp>
          <p:nvSpPr>
            <p:cNvPr id="170" name="Line 10"/>
            <p:cNvSpPr/>
            <p:nvPr/>
          </p:nvSpPr>
          <p:spPr>
            <a:xfrm>
              <a:off x="6357240" y="5915880"/>
              <a:ext cx="181404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171" name="Line 11"/>
            <p:cNvSpPr/>
            <p:nvPr/>
          </p:nvSpPr>
          <p:spPr>
            <a:xfrm>
              <a:off x="4027680" y="2898720"/>
              <a:ext cx="181404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172" name="Line 12"/>
            <p:cNvSpPr/>
            <p:nvPr/>
          </p:nvSpPr>
          <p:spPr>
            <a:xfrm>
              <a:off x="5841720" y="5467680"/>
              <a:ext cx="360" cy="41184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173" name="Line 13"/>
            <p:cNvSpPr/>
            <p:nvPr/>
          </p:nvSpPr>
          <p:spPr>
            <a:xfrm>
              <a:off x="6357240" y="2921400"/>
              <a:ext cx="360" cy="41184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174" name="CustomShape 14"/>
            <p:cNvSpPr/>
            <p:nvPr/>
          </p:nvSpPr>
          <p:spPr>
            <a:xfrm>
              <a:off x="4118400" y="2444760"/>
              <a:ext cx="1951920" cy="515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b="0" strike="noStrike" spc="-1">
                  <a:solidFill>
                    <a:srgbClr val="000000"/>
                  </a:solidFill>
                  <a:latin typeface="Arial"/>
                </a:rPr>
                <a:t>S, x</a:t>
              </a:r>
              <a:r>
                <a:rPr lang="en-US" sz="2400" b="0" strike="noStrike" spc="-1" baseline="-28000">
                  <a:solidFill>
                    <a:srgbClr val="000000"/>
                  </a:solidFill>
                  <a:latin typeface="Arial"/>
                </a:rPr>
                <a:t>0</a:t>
              </a:r>
              <a:r>
                <a:rPr lang="en-US" sz="2400" b="0" strike="noStrike" spc="-1">
                  <a:solidFill>
                    <a:srgbClr val="000000"/>
                  </a:solidFill>
                  <a:latin typeface="Arial"/>
                </a:rPr>
                <a:t> </a:t>
              </a:r>
              <a:endParaRPr lang="en-US" sz="2400" b="0" strike="noStrike" spc="-1">
                <a:latin typeface="Arial"/>
              </a:endParaRPr>
            </a:p>
          </p:txBody>
        </p:sp>
        <p:sp>
          <p:nvSpPr>
            <p:cNvPr id="175" name="CustomShape 15"/>
            <p:cNvSpPr/>
            <p:nvPr/>
          </p:nvSpPr>
          <p:spPr>
            <a:xfrm>
              <a:off x="4165560" y="5429880"/>
              <a:ext cx="1503360" cy="515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b="0" strike="noStrike" spc="-1">
                  <a:solidFill>
                    <a:srgbClr val="000000"/>
                  </a:solidFill>
                  <a:latin typeface="Arial"/>
                </a:rPr>
                <a:t>S, x</a:t>
              </a:r>
              <a:r>
                <a:rPr lang="en-US" sz="2400" b="0" strike="noStrike" spc="-1" baseline="-28000">
                  <a:solidFill>
                    <a:srgbClr val="000000"/>
                  </a:solidFill>
                  <a:latin typeface="Arial"/>
                </a:rPr>
                <a:t>N</a:t>
              </a:r>
              <a:r>
                <a:rPr lang="en-US" sz="2400" b="0" strike="noStrike" spc="-1">
                  <a:solidFill>
                    <a:srgbClr val="000000"/>
                  </a:solidFill>
                  <a:latin typeface="Arial"/>
                </a:rPr>
                <a:t> </a:t>
              </a:r>
              <a:endParaRPr lang="en-US" sz="2400" b="0" strike="noStrike" spc="-1">
                <a:latin typeface="Arial"/>
              </a:endParaRPr>
            </a:p>
          </p:txBody>
        </p:sp>
        <p:sp>
          <p:nvSpPr>
            <p:cNvPr id="176" name="CustomShape 16"/>
            <p:cNvSpPr/>
            <p:nvPr/>
          </p:nvSpPr>
          <p:spPr>
            <a:xfrm>
              <a:off x="6357240" y="2437200"/>
              <a:ext cx="1951920" cy="515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b="0" strike="noStrike" spc="-1">
                  <a:solidFill>
                    <a:srgbClr val="000000"/>
                  </a:solidFill>
                  <a:latin typeface="Arial"/>
                </a:rPr>
                <a:t>G, y</a:t>
              </a:r>
              <a:r>
                <a:rPr lang="en-US" sz="2400" b="0" strike="noStrike" spc="-1" baseline="-28000">
                  <a:solidFill>
                    <a:srgbClr val="000000"/>
                  </a:solidFill>
                  <a:latin typeface="Arial"/>
                </a:rPr>
                <a:t>1</a:t>
              </a:r>
              <a:r>
                <a:rPr lang="en-US" sz="2400" b="0" strike="noStrike" spc="-1">
                  <a:solidFill>
                    <a:srgbClr val="000000"/>
                  </a:solidFill>
                  <a:latin typeface="Arial"/>
                </a:rPr>
                <a:t> </a:t>
              </a:r>
              <a:endParaRPr lang="en-US" sz="2400" b="0" strike="noStrike" spc="-1">
                <a:latin typeface="Arial"/>
              </a:endParaRPr>
            </a:p>
          </p:txBody>
        </p:sp>
        <p:sp>
          <p:nvSpPr>
            <p:cNvPr id="177" name="CustomShape 17"/>
            <p:cNvSpPr/>
            <p:nvPr/>
          </p:nvSpPr>
          <p:spPr>
            <a:xfrm>
              <a:off x="6669360" y="5477400"/>
              <a:ext cx="1951920" cy="515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b="0" strike="noStrike" spc="-1">
                  <a:solidFill>
                    <a:srgbClr val="000000"/>
                  </a:solidFill>
                  <a:latin typeface="Arial"/>
                </a:rPr>
                <a:t>G, y</a:t>
              </a:r>
              <a:r>
                <a:rPr lang="en-US" sz="2400" b="0" strike="noStrike" spc="-1" baseline="-28000">
                  <a:solidFill>
                    <a:srgbClr val="000000"/>
                  </a:solidFill>
                  <a:latin typeface="Arial"/>
                </a:rPr>
                <a:t>N+1</a:t>
              </a:r>
              <a:r>
                <a:rPr lang="en-US" sz="2400" b="0" strike="noStrike" spc="-1">
                  <a:solidFill>
                    <a:srgbClr val="000000"/>
                  </a:solidFill>
                  <a:latin typeface="Arial"/>
                </a:rPr>
                <a:t> </a:t>
              </a:r>
              <a:endParaRPr lang="en-US" sz="2400" b="0" strike="noStrike" spc="-1">
                <a:latin typeface="Arial"/>
              </a:endParaRPr>
            </a:p>
          </p:txBody>
        </p:sp>
      </p:gr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8" name="TextShape 1"/>
          <p:cNvSpPr txBox="1"/>
          <p:nvPr/>
        </p:nvSpPr>
        <p:spPr>
          <a:xfrm>
            <a:off x="547200" y="295200"/>
            <a:ext cx="8039160" cy="2208600"/>
          </a:xfrm>
          <a:prstGeom prst="rect">
            <a:avLst/>
          </a:prstGeom>
          <a:noFill/>
          <a:ln>
            <a:noFill/>
          </a:ln>
        </p:spPr>
        <p:txBody>
          <a:bodyPr lIns="0" tIns="0" rIns="0" bIns="0">
            <a:normAutofit/>
          </a:bodyPr>
          <a:lstStyle/>
          <a:p>
            <a:pPr>
              <a:lnSpc>
                <a:spcPct val="110000"/>
              </a:lnSpc>
            </a:pPr>
            <a:r>
              <a:rPr lang="en-US" sz="2600" b="0" strike="noStrike" spc="-1">
                <a:solidFill>
                  <a:srgbClr val="000000"/>
                </a:solidFill>
                <a:latin typeface="Arial"/>
              </a:rPr>
              <a:t>A dilute species is being absorbed. Equilibrium is modeled using Henry’s law. Which has the greatest absorption factor (A = L/KV)? </a:t>
            </a:r>
            <a:endParaRPr lang="en-US" sz="2600" b="0" strike="noStrike" spc="-1">
              <a:solidFill>
                <a:srgbClr val="000000"/>
              </a:solidFill>
              <a:latin typeface="Franklin Gothic Book"/>
            </a:endParaRPr>
          </a:p>
          <a:p>
            <a:pPr>
              <a:lnSpc>
                <a:spcPct val="110000"/>
              </a:lnSpc>
            </a:pPr>
            <a:r>
              <a:rPr lang="en-US" sz="2600" b="0" strike="noStrike" spc="-1">
                <a:solidFill>
                  <a:srgbClr val="000000"/>
                </a:solidFill>
                <a:latin typeface="Arial"/>
              </a:rPr>
              <a:t>operating line = black; equilibrium line = blue</a:t>
            </a:r>
            <a:endParaRPr lang="en-US" sz="2600" b="0" strike="noStrike" spc="-1">
              <a:solidFill>
                <a:srgbClr val="000000"/>
              </a:solidFill>
              <a:latin typeface="Franklin Gothic Book"/>
            </a:endParaRPr>
          </a:p>
        </p:txBody>
      </p:sp>
      <p:grpSp>
        <p:nvGrpSpPr>
          <p:cNvPr id="179" name="Group 2"/>
          <p:cNvGrpSpPr/>
          <p:nvPr/>
        </p:nvGrpSpPr>
        <p:grpSpPr>
          <a:xfrm>
            <a:off x="941040" y="1918800"/>
            <a:ext cx="2829600" cy="2266560"/>
            <a:chOff x="941040" y="1918800"/>
            <a:chExt cx="2829600" cy="2266560"/>
          </a:xfrm>
        </p:grpSpPr>
        <p:grpSp>
          <p:nvGrpSpPr>
            <p:cNvPr id="180" name="Group 3"/>
            <p:cNvGrpSpPr/>
            <p:nvPr/>
          </p:nvGrpSpPr>
          <p:grpSpPr>
            <a:xfrm>
              <a:off x="1436760" y="2026440"/>
              <a:ext cx="1933920" cy="1753920"/>
              <a:chOff x="1436760" y="2026440"/>
              <a:chExt cx="1933920" cy="1753920"/>
            </a:xfrm>
          </p:grpSpPr>
          <p:sp>
            <p:nvSpPr>
              <p:cNvPr id="181" name="Line 4"/>
              <p:cNvSpPr/>
              <p:nvPr/>
            </p:nvSpPr>
            <p:spPr>
              <a:xfrm>
                <a:off x="1436760" y="2026440"/>
                <a:ext cx="360" cy="17535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182" name="Line 5"/>
              <p:cNvSpPr/>
              <p:nvPr/>
            </p:nvSpPr>
            <p:spPr>
              <a:xfrm>
                <a:off x="1436760" y="3780000"/>
                <a:ext cx="193392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grpSp>
        <p:sp>
          <p:nvSpPr>
            <p:cNvPr id="183" name="CustomShape 6"/>
            <p:cNvSpPr/>
            <p:nvPr/>
          </p:nvSpPr>
          <p:spPr>
            <a:xfrm>
              <a:off x="1621800" y="3820680"/>
              <a:ext cx="21488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800" b="0" strike="noStrike" spc="-1">
                  <a:solidFill>
                    <a:srgbClr val="000000"/>
                  </a:solidFill>
                  <a:latin typeface="Arial"/>
                </a:rPr>
                <a:t>Liquid mol fraction</a:t>
              </a:r>
              <a:endParaRPr lang="en-US" sz="1800" b="0" strike="noStrike" spc="-1">
                <a:latin typeface="Arial"/>
              </a:endParaRPr>
            </a:p>
          </p:txBody>
        </p:sp>
        <p:sp>
          <p:nvSpPr>
            <p:cNvPr id="184" name="CustomShape 7"/>
            <p:cNvSpPr/>
            <p:nvPr/>
          </p:nvSpPr>
          <p:spPr>
            <a:xfrm rot="16200000">
              <a:off x="95040" y="2764440"/>
              <a:ext cx="205632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800" b="0" strike="noStrike" spc="-1">
                  <a:solidFill>
                    <a:srgbClr val="000000"/>
                  </a:solidFill>
                  <a:latin typeface="Arial"/>
                </a:rPr>
                <a:t>Vapor mol fraction</a:t>
              </a:r>
              <a:endParaRPr lang="en-US" sz="1800" b="0" strike="noStrike" spc="-1">
                <a:latin typeface="Arial"/>
              </a:endParaRPr>
            </a:p>
          </p:txBody>
        </p:sp>
        <p:sp>
          <p:nvSpPr>
            <p:cNvPr id="185" name="CustomShape 8"/>
            <p:cNvSpPr/>
            <p:nvPr/>
          </p:nvSpPr>
          <p:spPr>
            <a:xfrm>
              <a:off x="1224000" y="3719520"/>
              <a:ext cx="32292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000" b="0" strike="noStrike" spc="-1">
                  <a:solidFill>
                    <a:srgbClr val="000000"/>
                  </a:solidFill>
                  <a:latin typeface="Arial"/>
                </a:rPr>
                <a:t>0</a:t>
              </a:r>
              <a:endParaRPr lang="en-US" sz="2000" b="0" strike="noStrike" spc="-1">
                <a:latin typeface="Arial"/>
              </a:endParaRPr>
            </a:p>
          </p:txBody>
        </p:sp>
      </p:grpSp>
      <p:grpSp>
        <p:nvGrpSpPr>
          <p:cNvPr id="186" name="Group 9"/>
          <p:cNvGrpSpPr/>
          <p:nvPr/>
        </p:nvGrpSpPr>
        <p:grpSpPr>
          <a:xfrm>
            <a:off x="4637160" y="1918800"/>
            <a:ext cx="2861280" cy="2266560"/>
            <a:chOff x="4637160" y="1918800"/>
            <a:chExt cx="2861280" cy="2266560"/>
          </a:xfrm>
        </p:grpSpPr>
        <p:grpSp>
          <p:nvGrpSpPr>
            <p:cNvPr id="187" name="Group 10"/>
            <p:cNvGrpSpPr/>
            <p:nvPr/>
          </p:nvGrpSpPr>
          <p:grpSpPr>
            <a:xfrm>
              <a:off x="5147280" y="2026440"/>
              <a:ext cx="1933560" cy="1753920"/>
              <a:chOff x="5147280" y="2026440"/>
              <a:chExt cx="1933560" cy="1753920"/>
            </a:xfrm>
          </p:grpSpPr>
          <p:sp>
            <p:nvSpPr>
              <p:cNvPr id="188" name="Line 11"/>
              <p:cNvSpPr/>
              <p:nvPr/>
            </p:nvSpPr>
            <p:spPr>
              <a:xfrm>
                <a:off x="5147280" y="2026440"/>
                <a:ext cx="360" cy="17535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189" name="Line 12"/>
              <p:cNvSpPr/>
              <p:nvPr/>
            </p:nvSpPr>
            <p:spPr>
              <a:xfrm>
                <a:off x="5147280" y="3780000"/>
                <a:ext cx="193356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grpSp>
        <p:sp>
          <p:nvSpPr>
            <p:cNvPr id="190" name="CustomShape 13"/>
            <p:cNvSpPr/>
            <p:nvPr/>
          </p:nvSpPr>
          <p:spPr>
            <a:xfrm>
              <a:off x="5219640" y="3820680"/>
              <a:ext cx="227880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800" b="0" strike="noStrike" spc="-1">
                  <a:solidFill>
                    <a:srgbClr val="000000"/>
                  </a:solidFill>
                  <a:latin typeface="Arial"/>
                </a:rPr>
                <a:t>Liquid mol fraction</a:t>
              </a:r>
              <a:endParaRPr lang="en-US" sz="1800" b="0" strike="noStrike" spc="-1">
                <a:latin typeface="Arial"/>
              </a:endParaRPr>
            </a:p>
          </p:txBody>
        </p:sp>
        <p:sp>
          <p:nvSpPr>
            <p:cNvPr id="191" name="CustomShape 14"/>
            <p:cNvSpPr/>
            <p:nvPr/>
          </p:nvSpPr>
          <p:spPr>
            <a:xfrm rot="16200000">
              <a:off x="3791160" y="2764440"/>
              <a:ext cx="205632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800" b="0" strike="noStrike" spc="-1">
                  <a:solidFill>
                    <a:srgbClr val="000000"/>
                  </a:solidFill>
                  <a:latin typeface="Arial"/>
                </a:rPr>
                <a:t>Vapor mol fraction</a:t>
              </a:r>
              <a:endParaRPr lang="en-US" sz="1800" b="0" strike="noStrike" spc="-1">
                <a:latin typeface="Arial"/>
              </a:endParaRPr>
            </a:p>
          </p:txBody>
        </p:sp>
        <p:sp>
          <p:nvSpPr>
            <p:cNvPr id="192" name="CustomShape 15"/>
            <p:cNvSpPr/>
            <p:nvPr/>
          </p:nvSpPr>
          <p:spPr>
            <a:xfrm>
              <a:off x="4934520" y="3719520"/>
              <a:ext cx="32292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000" b="0" strike="noStrike" spc="-1">
                  <a:solidFill>
                    <a:srgbClr val="000000"/>
                  </a:solidFill>
                  <a:latin typeface="Arial"/>
                </a:rPr>
                <a:t>0</a:t>
              </a:r>
              <a:endParaRPr lang="en-US" sz="2000" b="0" strike="noStrike" spc="-1">
                <a:latin typeface="Arial"/>
              </a:endParaRPr>
            </a:p>
          </p:txBody>
        </p:sp>
      </p:grpSp>
      <p:grpSp>
        <p:nvGrpSpPr>
          <p:cNvPr id="193" name="Group 16"/>
          <p:cNvGrpSpPr/>
          <p:nvPr/>
        </p:nvGrpSpPr>
        <p:grpSpPr>
          <a:xfrm>
            <a:off x="928080" y="4277880"/>
            <a:ext cx="2772000" cy="2238120"/>
            <a:chOff x="928080" y="4277880"/>
            <a:chExt cx="2772000" cy="2238120"/>
          </a:xfrm>
        </p:grpSpPr>
        <p:grpSp>
          <p:nvGrpSpPr>
            <p:cNvPr id="194" name="Group 17"/>
            <p:cNvGrpSpPr/>
            <p:nvPr/>
          </p:nvGrpSpPr>
          <p:grpSpPr>
            <a:xfrm>
              <a:off x="1451880" y="4357080"/>
              <a:ext cx="1933560" cy="1754280"/>
              <a:chOff x="1451880" y="4357080"/>
              <a:chExt cx="1933560" cy="1754280"/>
            </a:xfrm>
          </p:grpSpPr>
          <p:sp>
            <p:nvSpPr>
              <p:cNvPr id="195" name="Line 18"/>
              <p:cNvSpPr/>
              <p:nvPr/>
            </p:nvSpPr>
            <p:spPr>
              <a:xfrm>
                <a:off x="1451880" y="4357080"/>
                <a:ext cx="360" cy="175392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196" name="Line 19"/>
              <p:cNvSpPr/>
              <p:nvPr/>
            </p:nvSpPr>
            <p:spPr>
              <a:xfrm>
                <a:off x="1451880" y="6111000"/>
                <a:ext cx="193356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grpSp>
        <p:sp>
          <p:nvSpPr>
            <p:cNvPr id="197" name="CustomShape 20"/>
            <p:cNvSpPr/>
            <p:nvPr/>
          </p:nvSpPr>
          <p:spPr>
            <a:xfrm>
              <a:off x="1538280" y="6151320"/>
              <a:ext cx="216180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800" b="0" strike="noStrike" spc="-1">
                  <a:solidFill>
                    <a:srgbClr val="000000"/>
                  </a:solidFill>
                  <a:latin typeface="Arial"/>
                </a:rPr>
                <a:t>Liquid mol fraction</a:t>
              </a:r>
              <a:endParaRPr lang="en-US" sz="1800" b="0" strike="noStrike" spc="-1">
                <a:latin typeface="Arial"/>
              </a:endParaRPr>
            </a:p>
          </p:txBody>
        </p:sp>
        <p:sp>
          <p:nvSpPr>
            <p:cNvPr id="198" name="CustomShape 21"/>
            <p:cNvSpPr/>
            <p:nvPr/>
          </p:nvSpPr>
          <p:spPr>
            <a:xfrm rot="16200000">
              <a:off x="73080" y="5132880"/>
              <a:ext cx="207468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800" b="0" strike="noStrike" spc="-1">
                  <a:solidFill>
                    <a:srgbClr val="000000"/>
                  </a:solidFill>
                  <a:latin typeface="Arial"/>
                </a:rPr>
                <a:t>Vapor mol fraction</a:t>
              </a:r>
              <a:endParaRPr lang="en-US" sz="1800" b="0" strike="noStrike" spc="-1">
                <a:latin typeface="Arial"/>
              </a:endParaRPr>
            </a:p>
          </p:txBody>
        </p:sp>
        <p:sp>
          <p:nvSpPr>
            <p:cNvPr id="199" name="CustomShape 22"/>
            <p:cNvSpPr/>
            <p:nvPr/>
          </p:nvSpPr>
          <p:spPr>
            <a:xfrm>
              <a:off x="1239120" y="6050160"/>
              <a:ext cx="32292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000" b="0" strike="noStrike" spc="-1">
                  <a:solidFill>
                    <a:srgbClr val="000000"/>
                  </a:solidFill>
                  <a:latin typeface="Arial"/>
                </a:rPr>
                <a:t>0</a:t>
              </a:r>
              <a:endParaRPr lang="en-US" sz="2000" b="0" strike="noStrike" spc="-1">
                <a:latin typeface="Arial"/>
              </a:endParaRPr>
            </a:p>
          </p:txBody>
        </p:sp>
      </p:grpSp>
      <p:grpSp>
        <p:nvGrpSpPr>
          <p:cNvPr id="200" name="Group 23"/>
          <p:cNvGrpSpPr/>
          <p:nvPr/>
        </p:nvGrpSpPr>
        <p:grpSpPr>
          <a:xfrm>
            <a:off x="4609080" y="4183920"/>
            <a:ext cx="2875320" cy="2280600"/>
            <a:chOff x="4609080" y="4183920"/>
            <a:chExt cx="2875320" cy="2280600"/>
          </a:xfrm>
        </p:grpSpPr>
        <p:grpSp>
          <p:nvGrpSpPr>
            <p:cNvPr id="201" name="Group 24"/>
            <p:cNvGrpSpPr/>
            <p:nvPr/>
          </p:nvGrpSpPr>
          <p:grpSpPr>
            <a:xfrm>
              <a:off x="5147280" y="4319640"/>
              <a:ext cx="1933560" cy="1753920"/>
              <a:chOff x="5147280" y="4319640"/>
              <a:chExt cx="1933560" cy="1753920"/>
            </a:xfrm>
          </p:grpSpPr>
          <p:sp>
            <p:nvSpPr>
              <p:cNvPr id="202" name="Line 25"/>
              <p:cNvSpPr/>
              <p:nvPr/>
            </p:nvSpPr>
            <p:spPr>
              <a:xfrm>
                <a:off x="5147280" y="4319640"/>
                <a:ext cx="360" cy="17535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03" name="Line 26"/>
              <p:cNvSpPr/>
              <p:nvPr/>
            </p:nvSpPr>
            <p:spPr>
              <a:xfrm>
                <a:off x="5147280" y="6073200"/>
                <a:ext cx="193356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grpSp>
        <p:sp>
          <p:nvSpPr>
            <p:cNvPr id="204" name="CustomShape 27"/>
            <p:cNvSpPr/>
            <p:nvPr/>
          </p:nvSpPr>
          <p:spPr>
            <a:xfrm>
              <a:off x="5275800" y="6099840"/>
              <a:ext cx="220860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800" b="0" strike="noStrike" spc="-1">
                  <a:solidFill>
                    <a:srgbClr val="000000"/>
                  </a:solidFill>
                  <a:latin typeface="Arial"/>
                </a:rPr>
                <a:t>Liquid mol fraction</a:t>
              </a:r>
              <a:endParaRPr lang="en-US" sz="1800" b="0" strike="noStrike" spc="-1">
                <a:latin typeface="Arial"/>
              </a:endParaRPr>
            </a:p>
          </p:txBody>
        </p:sp>
        <p:sp>
          <p:nvSpPr>
            <p:cNvPr id="205" name="CustomShape 28"/>
            <p:cNvSpPr/>
            <p:nvPr/>
          </p:nvSpPr>
          <p:spPr>
            <a:xfrm rot="16200000">
              <a:off x="3735000" y="5057640"/>
              <a:ext cx="211248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800" b="0" strike="noStrike" spc="-1">
                  <a:solidFill>
                    <a:srgbClr val="000000"/>
                  </a:solidFill>
                  <a:latin typeface="Arial"/>
                </a:rPr>
                <a:t>Vapor mol fraction</a:t>
              </a:r>
              <a:endParaRPr lang="en-US" sz="1800" b="0" strike="noStrike" spc="-1">
                <a:latin typeface="Arial"/>
              </a:endParaRPr>
            </a:p>
          </p:txBody>
        </p:sp>
        <p:sp>
          <p:nvSpPr>
            <p:cNvPr id="206" name="CustomShape 29"/>
            <p:cNvSpPr/>
            <p:nvPr/>
          </p:nvSpPr>
          <p:spPr>
            <a:xfrm>
              <a:off x="4934520" y="6012720"/>
              <a:ext cx="32292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000" b="0" strike="noStrike" spc="-1">
                  <a:solidFill>
                    <a:srgbClr val="000000"/>
                  </a:solidFill>
                  <a:latin typeface="Arial"/>
                </a:rPr>
                <a:t>0</a:t>
              </a:r>
              <a:endParaRPr lang="en-US" sz="2000" b="0" strike="noStrike" spc="-1">
                <a:latin typeface="Arial"/>
              </a:endParaRPr>
            </a:p>
          </p:txBody>
        </p:sp>
      </p:grpSp>
      <p:sp>
        <p:nvSpPr>
          <p:cNvPr id="207" name="Line 30"/>
          <p:cNvSpPr/>
          <p:nvPr/>
        </p:nvSpPr>
        <p:spPr>
          <a:xfrm flipV="1">
            <a:off x="1568880" y="2882520"/>
            <a:ext cx="1654560" cy="88524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08" name="Line 31"/>
          <p:cNvSpPr/>
          <p:nvPr/>
        </p:nvSpPr>
        <p:spPr>
          <a:xfrm flipV="1">
            <a:off x="5153040" y="2855520"/>
            <a:ext cx="1741680" cy="74052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09" name="Line 32"/>
          <p:cNvSpPr/>
          <p:nvPr/>
        </p:nvSpPr>
        <p:spPr>
          <a:xfrm flipV="1">
            <a:off x="1453320" y="2463840"/>
            <a:ext cx="1538280" cy="1146600"/>
          </a:xfrm>
          <a:prstGeom prst="line">
            <a:avLst/>
          </a:prstGeom>
          <a:ln w="38160">
            <a:solidFill>
              <a:srgbClr val="0070C0"/>
            </a:solidFill>
          </a:ln>
        </p:spPr>
        <p:style>
          <a:lnRef idx="1">
            <a:schemeClr val="accent1"/>
          </a:lnRef>
          <a:fillRef idx="0">
            <a:schemeClr val="accent1"/>
          </a:fillRef>
          <a:effectRef idx="0">
            <a:schemeClr val="accent1"/>
          </a:effectRef>
          <a:fontRef idx="minor"/>
        </p:style>
      </p:sp>
      <p:sp>
        <p:nvSpPr>
          <p:cNvPr id="210" name="Line 33"/>
          <p:cNvSpPr/>
          <p:nvPr/>
        </p:nvSpPr>
        <p:spPr>
          <a:xfrm flipV="1">
            <a:off x="5145840" y="2325960"/>
            <a:ext cx="1538640" cy="1146600"/>
          </a:xfrm>
          <a:prstGeom prst="line">
            <a:avLst/>
          </a:prstGeom>
          <a:ln w="38160">
            <a:solidFill>
              <a:srgbClr val="0070C0"/>
            </a:solidFill>
          </a:ln>
        </p:spPr>
        <p:style>
          <a:lnRef idx="1">
            <a:schemeClr val="accent1"/>
          </a:lnRef>
          <a:fillRef idx="0">
            <a:schemeClr val="accent1"/>
          </a:fillRef>
          <a:effectRef idx="0">
            <a:schemeClr val="accent1"/>
          </a:effectRef>
          <a:fontRef idx="minor"/>
        </p:style>
      </p:sp>
      <p:sp>
        <p:nvSpPr>
          <p:cNvPr id="211" name="Line 34"/>
          <p:cNvSpPr/>
          <p:nvPr/>
        </p:nvSpPr>
        <p:spPr>
          <a:xfrm flipV="1">
            <a:off x="1459080" y="4902120"/>
            <a:ext cx="1647360" cy="11829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12" name="Line 35"/>
          <p:cNvSpPr/>
          <p:nvPr/>
        </p:nvSpPr>
        <p:spPr>
          <a:xfrm flipV="1">
            <a:off x="1437480" y="4641120"/>
            <a:ext cx="1654560" cy="435240"/>
          </a:xfrm>
          <a:prstGeom prst="line">
            <a:avLst/>
          </a:prstGeom>
          <a:ln w="38160">
            <a:solidFill>
              <a:srgbClr val="0070C0"/>
            </a:solidFill>
          </a:ln>
        </p:spPr>
        <p:style>
          <a:lnRef idx="1">
            <a:schemeClr val="accent1"/>
          </a:lnRef>
          <a:fillRef idx="0">
            <a:schemeClr val="accent1"/>
          </a:fillRef>
          <a:effectRef idx="0">
            <a:schemeClr val="accent1"/>
          </a:effectRef>
          <a:fontRef idx="minor"/>
        </p:style>
      </p:sp>
      <p:sp>
        <p:nvSpPr>
          <p:cNvPr id="213" name="Line 36"/>
          <p:cNvSpPr/>
          <p:nvPr/>
        </p:nvSpPr>
        <p:spPr>
          <a:xfrm flipV="1">
            <a:off x="5175000" y="5301360"/>
            <a:ext cx="1741680" cy="7401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14" name="Line 37"/>
          <p:cNvSpPr/>
          <p:nvPr/>
        </p:nvSpPr>
        <p:spPr>
          <a:xfrm flipV="1">
            <a:off x="5167440" y="5207040"/>
            <a:ext cx="1625760" cy="711000"/>
          </a:xfrm>
          <a:prstGeom prst="line">
            <a:avLst/>
          </a:prstGeom>
          <a:ln w="38160">
            <a:solidFill>
              <a:srgbClr val="0070C0"/>
            </a:solidFill>
          </a:ln>
        </p:spPr>
        <p:style>
          <a:lnRef idx="1">
            <a:schemeClr val="accent1"/>
          </a:lnRef>
          <a:fillRef idx="0">
            <a:schemeClr val="accent1"/>
          </a:fillRef>
          <a:effectRef idx="0">
            <a:schemeClr val="accent1"/>
          </a:effectRef>
          <a:fontRef idx="minor"/>
        </p:style>
      </p:sp>
      <p:sp>
        <p:nvSpPr>
          <p:cNvPr id="215" name="CustomShape 38"/>
          <p:cNvSpPr/>
          <p:nvPr/>
        </p:nvSpPr>
        <p:spPr>
          <a:xfrm>
            <a:off x="1564200" y="2070360"/>
            <a:ext cx="427320" cy="486360"/>
          </a:xfrm>
          <a:prstGeom prst="rect">
            <a:avLst/>
          </a:prstGeom>
          <a:solidFill>
            <a:schemeClr val="accent1">
              <a:lumMod val="40000"/>
              <a:lumOff val="6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600" b="0" strike="noStrike" spc="-1">
                <a:solidFill>
                  <a:srgbClr val="000000"/>
                </a:solidFill>
                <a:latin typeface="Arial"/>
              </a:rPr>
              <a:t>A</a:t>
            </a:r>
            <a:endParaRPr lang="en-US" sz="2600" b="0" strike="noStrike" spc="-1">
              <a:latin typeface="Arial"/>
            </a:endParaRPr>
          </a:p>
        </p:txBody>
      </p:sp>
      <p:sp>
        <p:nvSpPr>
          <p:cNvPr id="216" name="CustomShape 39"/>
          <p:cNvSpPr/>
          <p:nvPr/>
        </p:nvSpPr>
        <p:spPr>
          <a:xfrm>
            <a:off x="5275800" y="2079000"/>
            <a:ext cx="427320" cy="486360"/>
          </a:xfrm>
          <a:prstGeom prst="rect">
            <a:avLst/>
          </a:prstGeom>
          <a:solidFill>
            <a:schemeClr val="accent1">
              <a:lumMod val="40000"/>
              <a:lumOff val="6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600" b="0" strike="noStrike" spc="-1">
                <a:solidFill>
                  <a:srgbClr val="000000"/>
                </a:solidFill>
                <a:latin typeface="Arial"/>
              </a:rPr>
              <a:t>B</a:t>
            </a:r>
            <a:endParaRPr lang="en-US" sz="2600" b="0" strike="noStrike" spc="-1">
              <a:latin typeface="Arial"/>
            </a:endParaRPr>
          </a:p>
        </p:txBody>
      </p:sp>
      <p:sp>
        <p:nvSpPr>
          <p:cNvPr id="217" name="CustomShape 40"/>
          <p:cNvSpPr/>
          <p:nvPr/>
        </p:nvSpPr>
        <p:spPr>
          <a:xfrm>
            <a:off x="1580400" y="4368600"/>
            <a:ext cx="427320" cy="486360"/>
          </a:xfrm>
          <a:prstGeom prst="rect">
            <a:avLst/>
          </a:prstGeom>
          <a:solidFill>
            <a:schemeClr val="accent1">
              <a:lumMod val="40000"/>
              <a:lumOff val="6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600" b="0" strike="noStrike" spc="-1">
                <a:solidFill>
                  <a:srgbClr val="000000"/>
                </a:solidFill>
                <a:latin typeface="Arial"/>
              </a:rPr>
              <a:t>C</a:t>
            </a:r>
            <a:endParaRPr lang="en-US" sz="2600" b="0" strike="noStrike" spc="-1">
              <a:latin typeface="Arial"/>
            </a:endParaRPr>
          </a:p>
        </p:txBody>
      </p:sp>
      <p:sp>
        <p:nvSpPr>
          <p:cNvPr id="218" name="CustomShape 41"/>
          <p:cNvSpPr/>
          <p:nvPr/>
        </p:nvSpPr>
        <p:spPr>
          <a:xfrm>
            <a:off x="5261760" y="4353480"/>
            <a:ext cx="427320" cy="486360"/>
          </a:xfrm>
          <a:prstGeom prst="rect">
            <a:avLst/>
          </a:prstGeom>
          <a:solidFill>
            <a:schemeClr val="accent1">
              <a:lumMod val="40000"/>
              <a:lumOff val="6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600" b="0" strike="noStrike" spc="-1">
                <a:solidFill>
                  <a:srgbClr val="000000"/>
                </a:solidFill>
                <a:latin typeface="Arial"/>
              </a:rPr>
              <a:t>D</a:t>
            </a:r>
            <a:endParaRPr lang="en-US" sz="26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9" name="TextShape 1"/>
          <p:cNvSpPr txBox="1"/>
          <p:nvPr/>
        </p:nvSpPr>
        <p:spPr>
          <a:xfrm>
            <a:off x="551880" y="377640"/>
            <a:ext cx="8039160" cy="3440520"/>
          </a:xfrm>
          <a:prstGeom prst="rect">
            <a:avLst/>
          </a:prstGeom>
          <a:noFill/>
          <a:ln>
            <a:noFill/>
          </a:ln>
        </p:spPr>
        <p:txBody>
          <a:bodyPr lIns="0" tIns="0" rIns="0" bIns="0">
            <a:normAutofit/>
          </a:bodyPr>
          <a:lstStyle/>
          <a:p>
            <a:pPr>
              <a:lnSpc>
                <a:spcPct val="110000"/>
              </a:lnSpc>
            </a:pPr>
            <a:r>
              <a:rPr lang="en-US" sz="2600" b="0" strike="noStrike" spc="-1">
                <a:solidFill>
                  <a:srgbClr val="000000"/>
                </a:solidFill>
                <a:latin typeface="Arial"/>
              </a:rPr>
              <a:t>A process calls for 98% recovery of solute B from a vapor stream using absorption. The current design (100 L) can accomplish this, but an engineer wants to use less absorbent. What is the minimum amount of liquid absorbent (L) that can be used assuming the number of stages are </a:t>
            </a:r>
            <a:endParaRPr lang="en-US" sz="2600" b="0" strike="noStrike" spc="-1">
              <a:solidFill>
                <a:srgbClr val="000000"/>
              </a:solidFill>
              <a:latin typeface="Franklin Gothic Book"/>
            </a:endParaRPr>
          </a:p>
          <a:p>
            <a:pPr>
              <a:lnSpc>
                <a:spcPct val="110000"/>
              </a:lnSpc>
            </a:pPr>
            <a:r>
              <a:rPr lang="en-US" sz="2600" b="0" strike="noStrike" spc="-1">
                <a:solidFill>
                  <a:srgbClr val="000000"/>
                </a:solidFill>
                <a:latin typeface="Arial"/>
              </a:rPr>
              <a:t>not limiting?</a:t>
            </a:r>
            <a:endParaRPr lang="en-US" sz="2600" b="0" strike="noStrike" spc="-1">
              <a:solidFill>
                <a:srgbClr val="000000"/>
              </a:solidFill>
              <a:latin typeface="Franklin Gothic Book"/>
            </a:endParaRPr>
          </a:p>
        </p:txBody>
      </p:sp>
      <p:sp>
        <p:nvSpPr>
          <p:cNvPr id="220" name="TextShape 2"/>
          <p:cNvSpPr txBox="1"/>
          <p:nvPr/>
        </p:nvSpPr>
        <p:spPr>
          <a:xfrm>
            <a:off x="551880" y="3589560"/>
            <a:ext cx="1784160" cy="3106440"/>
          </a:xfrm>
          <a:prstGeom prst="rect">
            <a:avLst/>
          </a:prstGeom>
          <a:noFill/>
          <a:ln>
            <a:noFill/>
          </a:ln>
        </p:spPr>
        <p:txBody>
          <a:bodyPr lIns="0" tIns="0" rIns="0" bIns="0"/>
          <a:lstStyle/>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50</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33</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25</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10</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&lt; 10</a:t>
            </a:r>
            <a:endParaRPr lang="en-US" sz="2400" b="0" strike="noStrike" spc="-1">
              <a:solidFill>
                <a:srgbClr val="000000"/>
              </a:solidFill>
              <a:latin typeface="Franklin Gothic Book"/>
            </a:endParaRPr>
          </a:p>
        </p:txBody>
      </p:sp>
      <p:grpSp>
        <p:nvGrpSpPr>
          <p:cNvPr id="221" name="Group 3"/>
          <p:cNvGrpSpPr/>
          <p:nvPr/>
        </p:nvGrpSpPr>
        <p:grpSpPr>
          <a:xfrm>
            <a:off x="3663000" y="2505960"/>
            <a:ext cx="5256000" cy="3835440"/>
            <a:chOff x="3663000" y="2505960"/>
            <a:chExt cx="5256000" cy="3835440"/>
          </a:xfrm>
        </p:grpSpPr>
        <p:grpSp>
          <p:nvGrpSpPr>
            <p:cNvPr id="222" name="Group 4"/>
            <p:cNvGrpSpPr/>
            <p:nvPr/>
          </p:nvGrpSpPr>
          <p:grpSpPr>
            <a:xfrm>
              <a:off x="3663000" y="2505960"/>
              <a:ext cx="5256000" cy="3835440"/>
              <a:chOff x="3663000" y="2505960"/>
              <a:chExt cx="5256000" cy="3835440"/>
            </a:xfrm>
          </p:grpSpPr>
          <p:grpSp>
            <p:nvGrpSpPr>
              <p:cNvPr id="223" name="Group 5"/>
              <p:cNvGrpSpPr/>
              <p:nvPr/>
            </p:nvGrpSpPr>
            <p:grpSpPr>
              <a:xfrm>
                <a:off x="3663000" y="2505960"/>
                <a:ext cx="5062680" cy="3835440"/>
                <a:chOff x="3663000" y="2505960"/>
                <a:chExt cx="5062680" cy="3835440"/>
              </a:xfrm>
            </p:grpSpPr>
            <p:grpSp>
              <p:nvGrpSpPr>
                <p:cNvPr id="224" name="Group 6"/>
                <p:cNvGrpSpPr/>
                <p:nvPr/>
              </p:nvGrpSpPr>
              <p:grpSpPr>
                <a:xfrm>
                  <a:off x="4092840" y="2505960"/>
                  <a:ext cx="4474440" cy="3411000"/>
                  <a:chOff x="4092840" y="2505960"/>
                  <a:chExt cx="4474440" cy="3411000"/>
                </a:xfrm>
              </p:grpSpPr>
              <p:sp>
                <p:nvSpPr>
                  <p:cNvPr id="225" name="Line 7"/>
                  <p:cNvSpPr/>
                  <p:nvPr/>
                </p:nvSpPr>
                <p:spPr>
                  <a:xfrm>
                    <a:off x="4092840" y="2505960"/>
                    <a:ext cx="360" cy="341064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26" name="Line 8"/>
                  <p:cNvSpPr/>
                  <p:nvPr/>
                </p:nvSpPr>
                <p:spPr>
                  <a:xfrm>
                    <a:off x="4092840" y="5916600"/>
                    <a:ext cx="4474440" cy="360"/>
                  </a:xfrm>
                  <a:prstGeom prst="line">
                    <a:avLst/>
                  </a:prstGeom>
                  <a:ln w="28440">
                    <a:solidFill>
                      <a:schemeClr val="tx1"/>
                    </a:solidFill>
                  </a:ln>
                </p:spPr>
                <p:style>
                  <a:lnRef idx="1">
                    <a:schemeClr val="accent1"/>
                  </a:lnRef>
                  <a:fillRef idx="0">
                    <a:schemeClr val="accent1"/>
                  </a:fillRef>
                  <a:effectRef idx="0">
                    <a:schemeClr val="accent1"/>
                  </a:effectRef>
                  <a:fontRef idx="minor"/>
                </p:style>
              </p:sp>
            </p:grpSp>
            <p:sp>
              <p:nvSpPr>
                <p:cNvPr id="227" name="CustomShape 9"/>
                <p:cNvSpPr/>
                <p:nvPr/>
              </p:nvSpPr>
              <p:spPr>
                <a:xfrm rot="16200000">
                  <a:off x="2170440" y="3998520"/>
                  <a:ext cx="3410280" cy="425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200" b="0" strike="noStrike" spc="-1">
                      <a:solidFill>
                        <a:srgbClr val="000000"/>
                      </a:solidFill>
                      <a:latin typeface="Arial"/>
                    </a:rPr>
                    <a:t>Vapor mol fraction</a:t>
                  </a:r>
                  <a:endParaRPr lang="en-US" sz="2200" b="0" strike="noStrike" spc="-1">
                    <a:latin typeface="Arial"/>
                  </a:endParaRPr>
                </a:p>
              </p:txBody>
            </p:sp>
            <p:sp>
              <p:nvSpPr>
                <p:cNvPr id="228" name="CustomShape 10"/>
                <p:cNvSpPr/>
                <p:nvPr/>
              </p:nvSpPr>
              <p:spPr>
                <a:xfrm>
                  <a:off x="4103640" y="5916600"/>
                  <a:ext cx="4463640" cy="4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200" b="0" strike="noStrike" spc="-1">
                      <a:solidFill>
                        <a:srgbClr val="000000"/>
                      </a:solidFill>
                      <a:latin typeface="Arial"/>
                    </a:rPr>
                    <a:t>Liquid mol fraction</a:t>
                  </a:r>
                  <a:endParaRPr lang="en-US" sz="2200" b="0" strike="noStrike" spc="-1">
                    <a:latin typeface="Arial"/>
                  </a:endParaRPr>
                </a:p>
              </p:txBody>
            </p:sp>
            <p:sp>
              <p:nvSpPr>
                <p:cNvPr id="229" name="Line 11"/>
                <p:cNvSpPr/>
                <p:nvPr/>
              </p:nvSpPr>
              <p:spPr>
                <a:xfrm flipV="1">
                  <a:off x="4103640" y="2998440"/>
                  <a:ext cx="1168920" cy="2918160"/>
                </a:xfrm>
                <a:prstGeom prst="line">
                  <a:avLst/>
                </a:prstGeom>
                <a:ln w="28440">
                  <a:solidFill>
                    <a:schemeClr val="tx1"/>
                  </a:solidFill>
                </a:ln>
              </p:spPr>
              <p:style>
                <a:lnRef idx="1">
                  <a:schemeClr val="accent1"/>
                </a:lnRef>
                <a:fillRef idx="0">
                  <a:schemeClr val="accent1"/>
                </a:fillRef>
                <a:effectRef idx="0">
                  <a:schemeClr val="accent1"/>
                </a:effectRef>
                <a:fontRef idx="minor"/>
              </p:style>
            </p:sp>
            <p:sp>
              <p:nvSpPr>
                <p:cNvPr id="230" name="CustomShape 12"/>
                <p:cNvSpPr/>
                <p:nvPr/>
              </p:nvSpPr>
              <p:spPr>
                <a:xfrm>
                  <a:off x="4092840" y="3024720"/>
                  <a:ext cx="3970800" cy="2878560"/>
                </a:xfrm>
                <a:custGeom>
                  <a:avLst/>
                  <a:gdLst/>
                  <a:ahLst/>
                  <a:cxnLst/>
                  <a:rect l="l" t="t" r="r" b="b"/>
                  <a:pathLst>
                    <a:path w="3418449" h="3123028">
                      <a:moveTo>
                        <a:pt x="0" y="3123028"/>
                      </a:moveTo>
                      <a:cubicBezTo>
                        <a:pt x="341141" y="3040966"/>
                        <a:pt x="682283" y="2958905"/>
                        <a:pt x="956603" y="2855742"/>
                      </a:cubicBezTo>
                      <a:cubicBezTo>
                        <a:pt x="1230923" y="2752579"/>
                        <a:pt x="1430215" y="2651760"/>
                        <a:pt x="1645920" y="2504049"/>
                      </a:cubicBezTo>
                      <a:cubicBezTo>
                        <a:pt x="1861625" y="2356338"/>
                        <a:pt x="2037471" y="2218006"/>
                        <a:pt x="2250831" y="1969477"/>
                      </a:cubicBezTo>
                      <a:cubicBezTo>
                        <a:pt x="2464191" y="1720948"/>
                        <a:pt x="2731477" y="1341120"/>
                        <a:pt x="2926080" y="1012874"/>
                      </a:cubicBezTo>
                      <a:cubicBezTo>
                        <a:pt x="3120683" y="684628"/>
                        <a:pt x="3269566" y="342314"/>
                        <a:pt x="3418449" y="0"/>
                      </a:cubicBezTo>
                    </a:path>
                  </a:pathLst>
                </a:custGeom>
                <a:noFill/>
                <a:ln w="28440">
                  <a:solidFill>
                    <a:schemeClr val="tx1"/>
                  </a:solidFill>
                </a:ln>
              </p:spPr>
              <p:style>
                <a:lnRef idx="2">
                  <a:schemeClr val="accent1">
                    <a:shade val="50000"/>
                  </a:schemeClr>
                </a:lnRef>
                <a:fillRef idx="1">
                  <a:schemeClr val="accent1"/>
                </a:fillRef>
                <a:effectRef idx="0">
                  <a:schemeClr val="accent1"/>
                </a:effectRef>
                <a:fontRef idx="minor"/>
              </p:style>
            </p:sp>
            <p:sp>
              <p:nvSpPr>
                <p:cNvPr id="231" name="Line 13"/>
                <p:cNvSpPr/>
                <p:nvPr/>
              </p:nvSpPr>
              <p:spPr>
                <a:xfrm flipH="1">
                  <a:off x="4092840" y="3024720"/>
                  <a:ext cx="3970800" cy="2878920"/>
                </a:xfrm>
                <a:prstGeom prst="line">
                  <a:avLst/>
                </a:prstGeom>
                <a:ln w="28440">
                  <a:solidFill>
                    <a:srgbClr val="0070C0"/>
                  </a:solidFill>
                </a:ln>
              </p:spPr>
              <p:style>
                <a:lnRef idx="1">
                  <a:schemeClr val="accent1"/>
                </a:lnRef>
                <a:fillRef idx="0">
                  <a:schemeClr val="accent1"/>
                </a:fillRef>
                <a:effectRef idx="0">
                  <a:schemeClr val="accent1"/>
                </a:effectRef>
                <a:fontRef idx="minor"/>
              </p:style>
            </p:sp>
            <p:sp>
              <p:nvSpPr>
                <p:cNvPr id="232" name="Line 14"/>
                <p:cNvSpPr/>
                <p:nvPr/>
              </p:nvSpPr>
              <p:spPr>
                <a:xfrm flipV="1">
                  <a:off x="4092840" y="3024720"/>
                  <a:ext cx="2891880" cy="2878920"/>
                </a:xfrm>
                <a:prstGeom prst="line">
                  <a:avLst/>
                </a:prstGeom>
                <a:ln w="28440">
                  <a:solidFill>
                    <a:srgbClr val="0070C0"/>
                  </a:solidFill>
                </a:ln>
              </p:spPr>
              <p:style>
                <a:lnRef idx="1">
                  <a:schemeClr val="accent1"/>
                </a:lnRef>
                <a:fillRef idx="0">
                  <a:schemeClr val="accent1"/>
                </a:fillRef>
                <a:effectRef idx="0">
                  <a:schemeClr val="accent1"/>
                </a:effectRef>
                <a:fontRef idx="minor"/>
              </p:style>
            </p:sp>
            <p:sp>
              <p:nvSpPr>
                <p:cNvPr id="233" name="Line 15"/>
                <p:cNvSpPr/>
                <p:nvPr/>
              </p:nvSpPr>
              <p:spPr>
                <a:xfrm flipV="1">
                  <a:off x="4092840" y="3024720"/>
                  <a:ext cx="1985400" cy="2891880"/>
                </a:xfrm>
                <a:prstGeom prst="line">
                  <a:avLst/>
                </a:prstGeom>
                <a:ln w="28440">
                  <a:solidFill>
                    <a:srgbClr val="0070C0"/>
                  </a:solidFill>
                </a:ln>
              </p:spPr>
              <p:style>
                <a:lnRef idx="1">
                  <a:schemeClr val="accent1"/>
                </a:lnRef>
                <a:fillRef idx="0">
                  <a:schemeClr val="accent1"/>
                </a:fillRef>
                <a:effectRef idx="0">
                  <a:schemeClr val="accent1"/>
                </a:effectRef>
                <a:fontRef idx="minor"/>
              </p:style>
            </p:sp>
            <p:sp>
              <p:nvSpPr>
                <p:cNvPr id="234" name="Line 16"/>
                <p:cNvSpPr/>
                <p:nvPr/>
              </p:nvSpPr>
              <p:spPr>
                <a:xfrm flipV="1">
                  <a:off x="4092840" y="3050640"/>
                  <a:ext cx="4632840" cy="2853000"/>
                </a:xfrm>
                <a:prstGeom prst="line">
                  <a:avLst/>
                </a:prstGeom>
                <a:ln w="28440">
                  <a:solidFill>
                    <a:srgbClr val="0070C0"/>
                  </a:solidFill>
                </a:ln>
              </p:spPr>
              <p:style>
                <a:lnRef idx="1">
                  <a:schemeClr val="accent1"/>
                </a:lnRef>
                <a:fillRef idx="0">
                  <a:schemeClr val="accent1"/>
                </a:fillRef>
                <a:effectRef idx="0">
                  <a:schemeClr val="accent1"/>
                </a:effectRef>
                <a:fontRef idx="minor"/>
              </p:style>
            </p:sp>
          </p:grpSp>
          <p:sp>
            <p:nvSpPr>
              <p:cNvPr id="235" name="CustomShape 17"/>
              <p:cNvSpPr/>
              <p:nvPr/>
            </p:nvSpPr>
            <p:spPr>
              <a:xfrm rot="17444400">
                <a:off x="4153680" y="3300120"/>
                <a:ext cx="1456560" cy="425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200" b="0" strike="noStrike" spc="-1">
                    <a:solidFill>
                      <a:srgbClr val="000000"/>
                    </a:solidFill>
                    <a:latin typeface="Arial"/>
                  </a:rPr>
                  <a:t>L = 100</a:t>
                </a:r>
                <a:endParaRPr lang="en-US" sz="2200" b="0" strike="noStrike" spc="-1">
                  <a:latin typeface="Arial"/>
                </a:endParaRPr>
              </a:p>
            </p:txBody>
          </p:sp>
          <p:sp>
            <p:nvSpPr>
              <p:cNvPr id="236" name="CustomShape 18"/>
              <p:cNvSpPr/>
              <p:nvPr/>
            </p:nvSpPr>
            <p:spPr>
              <a:xfrm rot="18356400">
                <a:off x="4791240" y="3140640"/>
                <a:ext cx="1729440" cy="425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200" b="0" strike="noStrike" spc="-1">
                    <a:solidFill>
                      <a:srgbClr val="000000"/>
                    </a:solidFill>
                    <a:latin typeface="Arial"/>
                  </a:rPr>
                  <a:t>L = 50</a:t>
                </a:r>
                <a:endParaRPr lang="en-US" sz="2200" b="0" strike="noStrike" spc="-1">
                  <a:latin typeface="Arial"/>
                </a:endParaRPr>
              </a:p>
            </p:txBody>
          </p:sp>
          <p:sp>
            <p:nvSpPr>
              <p:cNvPr id="237" name="CustomShape 19"/>
              <p:cNvSpPr/>
              <p:nvPr/>
            </p:nvSpPr>
            <p:spPr>
              <a:xfrm rot="18900600">
                <a:off x="5806800" y="3128760"/>
                <a:ext cx="1321200" cy="4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200" b="0" strike="noStrike" spc="-1">
                    <a:solidFill>
                      <a:srgbClr val="000000"/>
                    </a:solidFill>
                    <a:latin typeface="Arial"/>
                  </a:rPr>
                  <a:t>L = 33</a:t>
                </a:r>
                <a:endParaRPr lang="en-US" sz="2200" b="0" strike="noStrike" spc="-1">
                  <a:latin typeface="Arial"/>
                </a:endParaRPr>
              </a:p>
            </p:txBody>
          </p:sp>
          <p:sp>
            <p:nvSpPr>
              <p:cNvPr id="238" name="CustomShape 20"/>
              <p:cNvSpPr/>
              <p:nvPr/>
            </p:nvSpPr>
            <p:spPr>
              <a:xfrm rot="19483800">
                <a:off x="6837120" y="3103200"/>
                <a:ext cx="1136520" cy="4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200" b="0" strike="noStrike" spc="-1">
                    <a:solidFill>
                      <a:srgbClr val="000000"/>
                    </a:solidFill>
                    <a:latin typeface="Arial"/>
                  </a:rPr>
                  <a:t>L = 25</a:t>
                </a:r>
                <a:endParaRPr lang="en-US" sz="2200" b="0" strike="noStrike" spc="-1">
                  <a:latin typeface="Arial"/>
                </a:endParaRPr>
              </a:p>
            </p:txBody>
          </p:sp>
          <p:sp>
            <p:nvSpPr>
              <p:cNvPr id="239" name="CustomShape 21"/>
              <p:cNvSpPr/>
              <p:nvPr/>
            </p:nvSpPr>
            <p:spPr>
              <a:xfrm rot="19693800">
                <a:off x="7725960" y="3296880"/>
                <a:ext cx="1206360" cy="4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200" b="0" strike="noStrike" spc="-1">
                    <a:solidFill>
                      <a:srgbClr val="000000"/>
                    </a:solidFill>
                    <a:latin typeface="Arial"/>
                  </a:rPr>
                  <a:t>L = 10</a:t>
                </a:r>
                <a:endParaRPr lang="en-US" sz="2200" b="0" strike="noStrike" spc="-1">
                  <a:latin typeface="Arial"/>
                </a:endParaRPr>
              </a:p>
            </p:txBody>
          </p:sp>
        </p:grpSp>
        <p:sp>
          <p:nvSpPr>
            <p:cNvPr id="240" name="CustomShape 22"/>
            <p:cNvSpPr/>
            <p:nvPr/>
          </p:nvSpPr>
          <p:spPr>
            <a:xfrm rot="19465800">
              <a:off x="5414760" y="4936680"/>
              <a:ext cx="2396880" cy="425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200" b="0" strike="noStrike" spc="-1">
                  <a:solidFill>
                    <a:srgbClr val="000000"/>
                  </a:solidFill>
                  <a:latin typeface="Arial"/>
                </a:rPr>
                <a:t>Equilibrium line</a:t>
              </a:r>
              <a:endParaRPr lang="en-US" sz="2200" b="0" strike="noStrike" spc="-1">
                <a:latin typeface="Arial"/>
              </a:endParaRPr>
            </a:p>
          </p:txBody>
        </p:sp>
      </p:gr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1" name="TextShape 1"/>
          <p:cNvSpPr txBox="1"/>
          <p:nvPr/>
        </p:nvSpPr>
        <p:spPr>
          <a:xfrm>
            <a:off x="552240" y="458280"/>
            <a:ext cx="8039160" cy="2284560"/>
          </a:xfrm>
          <a:prstGeom prst="rect">
            <a:avLst/>
          </a:prstGeom>
          <a:noFill/>
          <a:ln>
            <a:noFill/>
          </a:ln>
        </p:spPr>
        <p:txBody>
          <a:bodyPr lIns="0" tIns="0" rIns="0" bIns="0">
            <a:normAutofit/>
          </a:bodyPr>
          <a:lstStyle/>
          <a:p>
            <a:pPr>
              <a:lnSpc>
                <a:spcPct val="110000"/>
              </a:lnSpc>
            </a:pPr>
            <a:r>
              <a:rPr lang="en-US" sz="2600" b="0" strike="noStrike" spc="-1">
                <a:solidFill>
                  <a:srgbClr val="000000"/>
                </a:solidFill>
                <a:latin typeface="Arial"/>
              </a:rPr>
              <a:t>Several assumptions are made during McCabe-Thiele analysis of an absorber including constant molar overflow and an isothermal system. What additional assumption is made for an analytical solution for dilute systems?</a:t>
            </a:r>
            <a:endParaRPr lang="en-US" sz="2600" b="0" strike="noStrike" spc="-1">
              <a:solidFill>
                <a:srgbClr val="000000"/>
              </a:solidFill>
              <a:latin typeface="Franklin Gothic Book"/>
            </a:endParaRPr>
          </a:p>
        </p:txBody>
      </p:sp>
      <p:sp>
        <p:nvSpPr>
          <p:cNvPr id="242" name="TextShape 2"/>
          <p:cNvSpPr txBox="1"/>
          <p:nvPr/>
        </p:nvSpPr>
        <p:spPr>
          <a:xfrm>
            <a:off x="605520" y="3124080"/>
            <a:ext cx="7001280" cy="3305880"/>
          </a:xfrm>
          <a:prstGeom prst="rect">
            <a:avLst/>
          </a:prstGeom>
          <a:noFill/>
          <a:ln>
            <a:noFill/>
          </a:ln>
        </p:spPr>
        <p:txBody>
          <a:bodyPr lIns="0" tIns="0" rIns="0" bIns="0">
            <a:normAutofit/>
          </a:bodyPr>
          <a:lstStyle/>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Murphree efficiencies for every stage are 1.</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The solvent stream is fed as a pure liquid/vapor.</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The equilibrium line is linear.</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No additional assumptions are made.</a:t>
            </a:r>
            <a:endParaRPr lang="en-US" sz="2400" b="0" strike="noStrike" spc="-1">
              <a:solidFill>
                <a:srgbClr val="000000"/>
              </a:solidFill>
              <a:latin typeface="Franklin Gothic Book"/>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3" name="TextShape 1"/>
          <p:cNvSpPr txBox="1"/>
          <p:nvPr/>
        </p:nvSpPr>
        <p:spPr>
          <a:xfrm>
            <a:off x="541440" y="641160"/>
            <a:ext cx="8039160" cy="2284560"/>
          </a:xfrm>
          <a:prstGeom prst="rect">
            <a:avLst/>
          </a:prstGeom>
          <a:noFill/>
          <a:ln>
            <a:noFill/>
          </a:ln>
        </p:spPr>
        <p:txBody>
          <a:bodyPr lIns="0" tIns="0" rIns="0" bIns="0"/>
          <a:lstStyle/>
          <a:p>
            <a:pPr>
              <a:lnSpc>
                <a:spcPct val="110000"/>
              </a:lnSpc>
            </a:pPr>
            <a:r>
              <a:rPr lang="en-US" sz="2600" b="0" strike="noStrike" spc="-1">
                <a:solidFill>
                  <a:srgbClr val="000000"/>
                </a:solidFill>
                <a:latin typeface="Arial"/>
              </a:rPr>
              <a:t>For a fixed purity/yield, counter-current absorption processes require __________ solvent than cross-flow processes.</a:t>
            </a:r>
            <a:endParaRPr lang="en-US" sz="2600" b="0" strike="noStrike" spc="-1">
              <a:solidFill>
                <a:srgbClr val="000000"/>
              </a:solidFill>
              <a:latin typeface="Franklin Gothic Book"/>
            </a:endParaRPr>
          </a:p>
        </p:txBody>
      </p:sp>
      <p:sp>
        <p:nvSpPr>
          <p:cNvPr id="244" name="TextShape 2"/>
          <p:cNvSpPr txBox="1"/>
          <p:nvPr/>
        </p:nvSpPr>
        <p:spPr>
          <a:xfrm>
            <a:off x="603000" y="2410920"/>
            <a:ext cx="4742640" cy="2638800"/>
          </a:xfrm>
          <a:prstGeom prst="rect">
            <a:avLst/>
          </a:prstGeom>
          <a:noFill/>
          <a:ln>
            <a:noFill/>
          </a:ln>
        </p:spPr>
        <p:txBody>
          <a:bodyPr lIns="0" tIns="0" rIns="0" bIns="0"/>
          <a:lstStyle/>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less</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more</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dependent on the scenario</a:t>
            </a:r>
            <a:endParaRPr lang="en-US" sz="2400" b="0" strike="noStrike" spc="-1">
              <a:solidFill>
                <a:srgbClr val="000000"/>
              </a:solidFill>
              <a:latin typeface="Franklin Gothic Book"/>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 name="TextShape 1"/>
          <p:cNvSpPr txBox="1"/>
          <p:nvPr/>
        </p:nvSpPr>
        <p:spPr>
          <a:xfrm>
            <a:off x="541440" y="625680"/>
            <a:ext cx="8039160" cy="2284560"/>
          </a:xfrm>
          <a:prstGeom prst="rect">
            <a:avLst/>
          </a:prstGeom>
          <a:noFill/>
          <a:ln>
            <a:noFill/>
          </a:ln>
        </p:spPr>
        <p:txBody>
          <a:bodyPr lIns="0" tIns="0" rIns="0" bIns="0"/>
          <a:lstStyle/>
          <a:p>
            <a:pPr>
              <a:lnSpc>
                <a:spcPct val="110000"/>
              </a:lnSpc>
            </a:pPr>
            <a:r>
              <a:rPr lang="en-US" sz="2600" b="0" strike="noStrike" spc="-1">
                <a:solidFill>
                  <a:srgbClr val="000000"/>
                </a:solidFill>
                <a:latin typeface="Arial"/>
              </a:rPr>
              <a:t>For a fixed solvent quantity, counter-current absorption processes can achieve ________ purity and yield than cross-flow processes.</a:t>
            </a:r>
            <a:endParaRPr lang="en-US" sz="2600" b="0" strike="noStrike" spc="-1">
              <a:solidFill>
                <a:srgbClr val="000000"/>
              </a:solidFill>
              <a:latin typeface="Franklin Gothic Book"/>
            </a:endParaRPr>
          </a:p>
          <a:p>
            <a:pPr>
              <a:lnSpc>
                <a:spcPct val="110000"/>
              </a:lnSpc>
            </a:pPr>
            <a:endParaRPr lang="en-US" sz="2600" b="0" strike="noStrike" spc="-1">
              <a:solidFill>
                <a:srgbClr val="000000"/>
              </a:solidFill>
              <a:latin typeface="Franklin Gothic Book"/>
            </a:endParaRPr>
          </a:p>
        </p:txBody>
      </p:sp>
      <p:sp>
        <p:nvSpPr>
          <p:cNvPr id="246" name="TextShape 2"/>
          <p:cNvSpPr txBox="1"/>
          <p:nvPr/>
        </p:nvSpPr>
        <p:spPr>
          <a:xfrm>
            <a:off x="619920" y="2464200"/>
            <a:ext cx="4710600" cy="2216520"/>
          </a:xfrm>
          <a:prstGeom prst="rect">
            <a:avLst/>
          </a:prstGeom>
          <a:noFill/>
          <a:ln>
            <a:noFill/>
          </a:ln>
        </p:spPr>
        <p:txBody>
          <a:bodyPr lIns="0" tIns="0" rIns="0" bIns="0"/>
          <a:lstStyle/>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higher</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lower</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dependent on the scenario</a:t>
            </a:r>
            <a:endParaRPr lang="en-US" sz="2400" b="0" strike="noStrike" spc="-1">
              <a:solidFill>
                <a:srgbClr val="000000"/>
              </a:solidFill>
              <a:latin typeface="Franklin Gothic Book"/>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7" name="TextShape 1"/>
          <p:cNvSpPr txBox="1"/>
          <p:nvPr/>
        </p:nvSpPr>
        <p:spPr>
          <a:xfrm>
            <a:off x="552240" y="458280"/>
            <a:ext cx="8039160" cy="2284560"/>
          </a:xfrm>
          <a:prstGeom prst="rect">
            <a:avLst/>
          </a:prstGeom>
          <a:noFill/>
          <a:ln>
            <a:noFill/>
          </a:ln>
        </p:spPr>
        <p:txBody>
          <a:bodyPr lIns="0" tIns="0" rIns="0" bIns="0">
            <a:normAutofit/>
          </a:bodyPr>
          <a:lstStyle/>
          <a:p>
            <a:pPr>
              <a:lnSpc>
                <a:spcPct val="110000"/>
              </a:lnSpc>
            </a:pPr>
            <a:r>
              <a:rPr lang="en-US" sz="2600" b="0" strike="noStrike" spc="-1">
                <a:solidFill>
                  <a:srgbClr val="000000"/>
                </a:solidFill>
                <a:latin typeface="Arial"/>
              </a:rPr>
              <a:t>For absorption and stripping processes, appropriate solutions can always be obtained by treating the system as concentrated as opposed to dilute </a:t>
            </a:r>
            <a:endParaRPr lang="en-US" sz="2600" b="0" strike="noStrike" spc="-1">
              <a:solidFill>
                <a:srgbClr val="000000"/>
              </a:solidFill>
              <a:latin typeface="Franklin Gothic Book"/>
            </a:endParaRPr>
          </a:p>
          <a:p>
            <a:pPr>
              <a:lnSpc>
                <a:spcPct val="110000"/>
              </a:lnSpc>
            </a:pPr>
            <a:r>
              <a:rPr lang="en-US" sz="2600" b="0" strike="noStrike" spc="-1">
                <a:solidFill>
                  <a:srgbClr val="000000"/>
                </a:solidFill>
                <a:latin typeface="Arial"/>
              </a:rPr>
              <a:t>(&lt; 1 wt%).</a:t>
            </a:r>
            <a:endParaRPr lang="en-US" sz="2600" b="0" strike="noStrike" spc="-1">
              <a:solidFill>
                <a:srgbClr val="000000"/>
              </a:solidFill>
              <a:latin typeface="Franklin Gothic Book"/>
            </a:endParaRPr>
          </a:p>
        </p:txBody>
      </p:sp>
      <p:sp>
        <p:nvSpPr>
          <p:cNvPr id="248" name="TextShape 2"/>
          <p:cNvSpPr txBox="1"/>
          <p:nvPr/>
        </p:nvSpPr>
        <p:spPr>
          <a:xfrm>
            <a:off x="573480" y="2658960"/>
            <a:ext cx="2730600" cy="1704240"/>
          </a:xfrm>
          <a:prstGeom prst="rect">
            <a:avLst/>
          </a:prstGeom>
          <a:noFill/>
          <a:ln>
            <a:noFill/>
          </a:ln>
        </p:spPr>
        <p:txBody>
          <a:bodyPr lIns="0" tIns="0" rIns="0" bIns="0"/>
          <a:lstStyle/>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true</a:t>
            </a:r>
            <a:endParaRPr lang="en-US" sz="2400" b="0" strike="noStrike" spc="-1">
              <a:solidFill>
                <a:srgbClr val="000000"/>
              </a:solidFill>
              <a:latin typeface="Franklin Gothic Book"/>
            </a:endParaRPr>
          </a:p>
          <a:p>
            <a:pPr marL="457200" indent="-456840">
              <a:lnSpc>
                <a:spcPct val="150000"/>
              </a:lnSpc>
              <a:buClr>
                <a:srgbClr val="000000"/>
              </a:buClr>
              <a:buFont typeface="Franklin Gothic Medium"/>
              <a:buAutoNum type="alphaUcPeriod"/>
            </a:pPr>
            <a:r>
              <a:rPr lang="en-US" sz="2400" b="0" strike="noStrike" spc="-1">
                <a:solidFill>
                  <a:srgbClr val="000000"/>
                </a:solidFill>
                <a:latin typeface="Arial"/>
              </a:rPr>
              <a:t>false</a:t>
            </a:r>
            <a:endParaRPr lang="en-US" sz="2400" b="0" strike="noStrike" spc="-1">
              <a:solidFill>
                <a:srgbClr val="000000"/>
              </a:solidFill>
              <a:latin typeface="Franklin Gothic Book"/>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Conceptest theme</Template>
  <TotalTime>83</TotalTime>
  <Words>805</Words>
  <Application>Microsoft Office PowerPoint</Application>
  <PresentationFormat>On-screen Show (4:3)</PresentationFormat>
  <Paragraphs>190</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Cambria Math</vt:lpstr>
      <vt:lpstr>Franklin Gothic Book</vt:lpstr>
      <vt:lpstr>Franklin Gothic Medium</vt:lpstr>
      <vt:lpstr>Symbol</vt:lpstr>
      <vt:lpstr>Times New Roman</vt:lpstr>
      <vt:lpstr>Verdana</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Katherine McDanel</dc:creator>
  <dc:description/>
  <cp:lastModifiedBy>Andrew Peters</cp:lastModifiedBy>
  <cp:revision>24</cp:revision>
  <dcterms:created xsi:type="dcterms:W3CDTF">2016-01-22T18:29:10Z</dcterms:created>
  <dcterms:modified xsi:type="dcterms:W3CDTF">2020-05-19T16:03:18Z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14</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15</vt:i4>
  </property>
</Properties>
</file>